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1" r:id="rId2"/>
  </p:sldMasterIdLst>
  <p:notesMasterIdLst>
    <p:notesMasterId r:id="rId5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5" r:id="rId21"/>
    <p:sldId id="276" r:id="rId22"/>
    <p:sldId id="277" r:id="rId23"/>
    <p:sldId id="278" r:id="rId24"/>
    <p:sldId id="286" r:id="rId25"/>
    <p:sldId id="287" r:id="rId26"/>
    <p:sldId id="288" r:id="rId27"/>
    <p:sldId id="289" r:id="rId28"/>
    <p:sldId id="290" r:id="rId29"/>
    <p:sldId id="291" r:id="rId30"/>
    <p:sldId id="292" r:id="rId31"/>
    <p:sldId id="293" r:id="rId32"/>
    <p:sldId id="294" r:id="rId33"/>
    <p:sldId id="295" r:id="rId34"/>
    <p:sldId id="296" r:id="rId35"/>
    <p:sldId id="297" r:id="rId36"/>
    <p:sldId id="298" r:id="rId37"/>
    <p:sldId id="299" r:id="rId38"/>
    <p:sldId id="300" r:id="rId39"/>
    <p:sldId id="303" r:id="rId40"/>
    <p:sldId id="304" r:id="rId41"/>
    <p:sldId id="305" r:id="rId42"/>
    <p:sldId id="306" r:id="rId43"/>
    <p:sldId id="307" r:id="rId44"/>
    <p:sldId id="308" r:id="rId45"/>
    <p:sldId id="309" r:id="rId46"/>
    <p:sldId id="310" r:id="rId47"/>
    <p:sldId id="311" r:id="rId48"/>
    <p:sldId id="312" r:id="rId49"/>
    <p:sldId id="313" r:id="rId50"/>
    <p:sldId id="314" r:id="rId51"/>
    <p:sldId id="315" r:id="rId52"/>
    <p:sldId id="316" r:id="rId53"/>
    <p:sldId id="317" r:id="rId54"/>
  </p:sldIdLst>
  <p:sldSz cx="9144000" cy="5143500" type="screen16x9"/>
  <p:notesSz cx="6858000" cy="9144000"/>
  <p:embeddedFontLst>
    <p:embeddedFont>
      <p:font typeface="Calibri" panose="020F0502020204030204" pitchFamily="34" charset="0"/>
      <p:regular r:id="rId56"/>
      <p:bold r:id="rId57"/>
      <p:italic r:id="rId58"/>
      <p:boldItalic r:id="rId59"/>
    </p:embeddedFont>
    <p:embeddedFont>
      <p:font typeface="Gill Sans" panose="020B0604020202020204" charset="0"/>
      <p:regular r:id="rId60"/>
      <p:bold r:id="rId61"/>
    </p:embeddedFont>
    <p:embeddedFont>
      <p:font typeface="Lato" panose="020F0502020204030203" pitchFamily="34"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000000"/>
          </p15:clr>
        </p15:guide>
        <p15:guide id="2" pos="288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75" roundtripDataSignature="AMtx7miQiyYh/+GzUyZXI8PrUuchCg6Es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233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8.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3.fntdata"/><Relationship Id="rId79"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6.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1.fntdata"/><Relationship Id="rId64" Type="http://schemas.openxmlformats.org/officeDocument/2006/relationships/font" Target="fonts/font9.fntdata"/><Relationship Id="rId77"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7.fntdata"/><Relationship Id="rId75"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5.fntdata"/><Relationship Id="rId65" Type="http://schemas.openxmlformats.org/officeDocument/2006/relationships/font" Target="fonts/font10.fntdata"/><Relationship Id="rId78"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notesMaster" Target="notesMasters/notesMaster1.xml"/><Relationship Id="rId76"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
        <p:cNvGrpSpPr/>
        <p:nvPr/>
      </p:nvGrpSpPr>
      <p:grpSpPr>
        <a:xfrm>
          <a:off x="0" y="0"/>
          <a:ext cx="0" cy="0"/>
          <a:chOff x="0" y="0"/>
          <a:chExt cx="0" cy="0"/>
        </a:xfrm>
      </p:grpSpPr>
      <p:sp>
        <p:nvSpPr>
          <p:cNvPr id="39" name="Google Shape;3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solidFill>
            <a:srgbClr val="FFFFFF"/>
          </a:solidFill>
          <a:ln>
            <a:noFill/>
          </a:ln>
        </p:spPr>
      </p:sp>
      <p:sp>
        <p:nvSpPr>
          <p:cNvPr id="40" name="Google Shape;40;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d7696d76aa_0_147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d7696d76aa_0_147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d7696d76aa_0_1477: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d7696d76aa_0_147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d7696d76aa_0_148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d7696d76aa_0_148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18" name="Google Shape;118;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5" name="Google Shape;125;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33" name="Google Shape;133;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0" name="Google Shape;140;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8" name="Google Shape;148;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6" name="Google Shape;156;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0" name="Google Shape;170;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
        <p:cNvGrpSpPr/>
        <p:nvPr/>
      </p:nvGrpSpPr>
      <p:grpSpPr>
        <a:xfrm>
          <a:off x="0" y="0"/>
          <a:ext cx="0" cy="0"/>
          <a:chOff x="0" y="0"/>
          <a:chExt cx="0" cy="0"/>
        </a:xfrm>
      </p:grpSpPr>
      <p:sp>
        <p:nvSpPr>
          <p:cNvPr id="47" name="Google Shape;47;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8" name="Google Shape;48;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7" name="Google Shape;177;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3" name="Google Shape;183;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0" name="Google Shape;190;p1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45" name="Google Shape;245;p2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1" name="Google Shape;251;p2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7" name="Google Shape;257;p2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63" name="Google Shape;263;p2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0" name="Google Shape;270;p2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7" name="Google Shape;277;p2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4" name="Google Shape;284;p2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d7696d76aa_0_1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d7696d76aa_0_114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1" name="Google Shape;291;p2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97" name="Google Shape;297;p2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3" name="Google Shape;303;p3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1" name="Google Shape;311;p3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18" name="Google Shape;318;p3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25" name="Google Shape;325;p3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2" name="Google Shape;332;p3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9" name="Google Shape;339;p3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58" name="Google Shape;358;p3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gd7696d76aa_0_14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 name="Google Shape;364;gd7696d76aa_0_149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d7696d76aa_0_114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d7696d76aa_0_114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d7696d76aa_0_14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d7696d76aa_0_149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d7696d76aa_0_15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d7696d76aa_0_151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d7696d76aa_0_15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d7696d76aa_0_152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d7696d76aa_0_1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d7696d76aa_0_152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d7696d76aa_0_1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d7696d76aa_0_154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d7696d76aa_0_1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9" name="Google Shape;399;gd7696d76aa_0_153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d7696d76aa_0_15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d7696d76aa_0_154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d7696d76aa_0_15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 name="Google Shape;411;gd7696d76aa_0_155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5"/>
        <p:cNvGrpSpPr/>
        <p:nvPr/>
      </p:nvGrpSpPr>
      <p:grpSpPr>
        <a:xfrm>
          <a:off x="0" y="0"/>
          <a:ext cx="0" cy="0"/>
          <a:chOff x="0" y="0"/>
          <a:chExt cx="0" cy="0"/>
        </a:xfrm>
      </p:grpSpPr>
      <p:sp>
        <p:nvSpPr>
          <p:cNvPr id="416" name="Google Shape;416;gd7696d76aa_0_15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 name="Google Shape;417;gd7696d76aa_0_155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d7696d76aa_0_15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d7696d76aa_0_156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d7696d76aa_0_115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d7696d76aa_0_115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9" name="Google Shape;429;p3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800"/>
              <a:buFont typeface="Calibri"/>
              <a:buNone/>
            </a:pPr>
            <a:r>
              <a:rPr lang="en-US">
                <a:latin typeface="Calibri"/>
                <a:ea typeface="Calibri"/>
                <a:cs typeface="Calibri"/>
                <a:sym typeface="Calibri"/>
              </a:rPr>
              <a:t>Note from Chuck.   Please retain and maintain this page as you remix and republish these materials.  Please add any of your own improvements or contributions.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p4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37" name="Google Shape;437;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d7696d76aa_0_1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d7696d76aa_0_156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d7696d76aa_0_116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d7696d76aa_0_116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d7696d76aa_0_116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d7696d76aa_0_116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d7696d76aa_0_1171: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d7696d76aa_0_117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d7696d76aa_0_146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d7696d76aa_0_146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0"/>
        <p:cNvGrpSpPr/>
        <p:nvPr/>
      </p:nvGrpSpPr>
      <p:grpSpPr>
        <a:xfrm>
          <a:off x="0" y="0"/>
          <a:ext cx="0" cy="0"/>
          <a:chOff x="0" y="0"/>
          <a:chExt cx="0" cy="0"/>
        </a:xfrm>
      </p:grpSpPr>
      <p:sp>
        <p:nvSpPr>
          <p:cNvPr id="11" name="Google Shape;11;p42"/>
          <p:cNvSpPr txBox="1">
            <a:spLocks noGrp="1"/>
          </p:cNvSpPr>
          <p:nvPr>
            <p:ph type="title"/>
          </p:nvPr>
        </p:nvSpPr>
        <p:spPr>
          <a:xfrm>
            <a:off x="647700" y="862012"/>
            <a:ext cx="7837500" cy="1733400"/>
          </a:xfrm>
          <a:prstGeom prst="rect">
            <a:avLst/>
          </a:prstGeom>
          <a:noFill/>
          <a:ln>
            <a:noFill/>
          </a:ln>
        </p:spPr>
        <p:txBody>
          <a:bodyPr spcFirstLastPara="1" wrap="square" lIns="38100" tIns="38100" rIns="38100" bIns="38100" anchor="b"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2" name="Google Shape;12;p42"/>
          <p:cNvSpPr txBox="1">
            <a:spLocks noGrp="1"/>
          </p:cNvSpPr>
          <p:nvPr>
            <p:ph type="body" idx="1"/>
          </p:nvPr>
        </p:nvSpPr>
        <p:spPr>
          <a:xfrm>
            <a:off x="647700" y="2649537"/>
            <a:ext cx="7837500" cy="593700"/>
          </a:xfrm>
          <a:prstGeom prst="rect">
            <a:avLst/>
          </a:prstGeom>
          <a:noFill/>
          <a:ln>
            <a:noFill/>
          </a:ln>
        </p:spPr>
        <p:txBody>
          <a:bodyPr spcFirstLastPara="1" wrap="square" lIns="38100" tIns="38100" rIns="38100" bIns="38100" anchor="t" anchorCtr="0">
            <a:noAutofit/>
          </a:bodyPr>
          <a:lstStyle>
            <a:lvl1pPr marL="457200" lvl="0" indent="-228600" algn="ctr" rtl="0">
              <a:spcBef>
                <a:spcPts val="0"/>
              </a:spcBef>
              <a:spcAft>
                <a:spcPts val="0"/>
              </a:spcAft>
              <a:buSzPts val="1400"/>
              <a:buNone/>
              <a:defRPr/>
            </a:lvl1pPr>
            <a:lvl2pPr marL="914400" lvl="1" indent="-228600" algn="ctr" rtl="0">
              <a:spcBef>
                <a:spcPts val="0"/>
              </a:spcBef>
              <a:spcAft>
                <a:spcPts val="0"/>
              </a:spcAft>
              <a:buSzPts val="1400"/>
              <a:buNone/>
              <a:defRPr/>
            </a:lvl2pPr>
            <a:lvl3pPr marL="1371600" lvl="2" indent="-228600" algn="ctr" rtl="0">
              <a:spcBef>
                <a:spcPts val="0"/>
              </a:spcBef>
              <a:spcAft>
                <a:spcPts val="0"/>
              </a:spcAft>
              <a:buSzPts val="1400"/>
              <a:buNone/>
              <a:defRPr/>
            </a:lvl3pPr>
            <a:lvl4pPr marL="1828800" lvl="3" indent="-228600" algn="ctr" rtl="0">
              <a:spcBef>
                <a:spcPts val="0"/>
              </a:spcBef>
              <a:spcAft>
                <a:spcPts val="0"/>
              </a:spcAft>
              <a:buSzPts val="1400"/>
              <a:buNone/>
              <a:defRPr/>
            </a:lvl4pPr>
            <a:lvl5pPr marL="2286000" lvl="4" indent="-228600" algn="ctr" rtl="0">
              <a:spcBef>
                <a:spcPts val="0"/>
              </a:spcBef>
              <a:spcAft>
                <a:spcPts val="0"/>
              </a:spcAft>
              <a:buSzPts val="1400"/>
              <a:buNone/>
              <a:defRPr/>
            </a:lvl5pPr>
            <a:lvl6pPr marL="2743200" lvl="5" indent="-228600" algn="ctr" rtl="0">
              <a:spcBef>
                <a:spcPts val="0"/>
              </a:spcBef>
              <a:spcAft>
                <a:spcPts val="0"/>
              </a:spcAft>
              <a:buSzPts val="1400"/>
              <a:buNone/>
              <a:defRPr/>
            </a:lvl6pPr>
            <a:lvl7pPr marL="3200400" lvl="6" indent="-228600" algn="ctr" rtl="0">
              <a:spcBef>
                <a:spcPts val="0"/>
              </a:spcBef>
              <a:spcAft>
                <a:spcPts val="0"/>
              </a:spcAft>
              <a:buSzPts val="1400"/>
              <a:buNone/>
              <a:defRPr/>
            </a:lvl7pPr>
            <a:lvl8pPr marL="3657600" lvl="7" indent="-228600" algn="ctr" rtl="0">
              <a:spcBef>
                <a:spcPts val="0"/>
              </a:spcBef>
              <a:spcAft>
                <a:spcPts val="0"/>
              </a:spcAft>
              <a:buSzPts val="1400"/>
              <a:buNone/>
              <a:defRPr/>
            </a:lvl8pPr>
            <a:lvl9pPr marL="4114800" lvl="8" indent="-228600"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3"/>
        <p:cNvGrpSpPr/>
        <p:nvPr/>
      </p:nvGrpSpPr>
      <p:grpSpPr>
        <a:xfrm>
          <a:off x="0" y="0"/>
          <a:ext cx="0" cy="0"/>
          <a:chOff x="0" y="0"/>
          <a:chExt cx="0" cy="0"/>
        </a:xfrm>
      </p:grpSpPr>
      <p:sp>
        <p:nvSpPr>
          <p:cNvPr id="14" name="Google Shape;14;p46"/>
          <p:cNvSpPr txBox="1">
            <a:spLocks noGrp="1"/>
          </p:cNvSpPr>
          <p:nvPr>
            <p:ph type="title"/>
          </p:nvPr>
        </p:nvSpPr>
        <p:spPr>
          <a:xfrm>
            <a:off x="647700" y="862012"/>
            <a:ext cx="7837500" cy="1733400"/>
          </a:xfrm>
          <a:prstGeom prst="rect">
            <a:avLst/>
          </a:prstGeom>
          <a:noFill/>
          <a:ln>
            <a:noFill/>
          </a:ln>
        </p:spPr>
        <p:txBody>
          <a:bodyPr spcFirstLastPara="1" wrap="square" lIns="38100" tIns="38100" rIns="38100" bIns="38100" anchor="b"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5" name="Google Shape;15;p46"/>
          <p:cNvSpPr txBox="1">
            <a:spLocks noGrp="1"/>
          </p:cNvSpPr>
          <p:nvPr>
            <p:ph type="body" idx="1"/>
          </p:nvPr>
        </p:nvSpPr>
        <p:spPr>
          <a:xfrm>
            <a:off x="647700" y="2649537"/>
            <a:ext cx="7837500" cy="593700"/>
          </a:xfrm>
          <a:prstGeom prst="rect">
            <a:avLst/>
          </a:prstGeom>
          <a:noFill/>
          <a:ln>
            <a:noFill/>
          </a:ln>
        </p:spPr>
        <p:txBody>
          <a:bodyPr spcFirstLastPara="1" wrap="square" lIns="38100" tIns="38100" rIns="38100" bIns="38100" anchor="t" anchorCtr="0">
            <a:noAutofit/>
          </a:bodyPr>
          <a:lstStyle>
            <a:lvl1pPr marL="457200" lvl="0" indent="-228600" algn="ctr" rtl="0">
              <a:spcBef>
                <a:spcPts val="0"/>
              </a:spcBef>
              <a:spcAft>
                <a:spcPts val="0"/>
              </a:spcAft>
              <a:buSzPts val="1400"/>
              <a:buNone/>
              <a:defRPr/>
            </a:lvl1pPr>
            <a:lvl2pPr marL="914400" lvl="1" indent="-228600" algn="ctr" rtl="0">
              <a:spcBef>
                <a:spcPts val="0"/>
              </a:spcBef>
              <a:spcAft>
                <a:spcPts val="0"/>
              </a:spcAft>
              <a:buSzPts val="1400"/>
              <a:buNone/>
              <a:defRPr/>
            </a:lvl2pPr>
            <a:lvl3pPr marL="1371600" lvl="2" indent="-228600" algn="ctr" rtl="0">
              <a:spcBef>
                <a:spcPts val="0"/>
              </a:spcBef>
              <a:spcAft>
                <a:spcPts val="0"/>
              </a:spcAft>
              <a:buSzPts val="1400"/>
              <a:buNone/>
              <a:defRPr/>
            </a:lvl3pPr>
            <a:lvl4pPr marL="1828800" lvl="3" indent="-228600" algn="ctr" rtl="0">
              <a:spcBef>
                <a:spcPts val="0"/>
              </a:spcBef>
              <a:spcAft>
                <a:spcPts val="0"/>
              </a:spcAft>
              <a:buSzPts val="1400"/>
              <a:buNone/>
              <a:defRPr/>
            </a:lvl4pPr>
            <a:lvl5pPr marL="2286000" lvl="4" indent="-228600" algn="ctr" rtl="0">
              <a:spcBef>
                <a:spcPts val="0"/>
              </a:spcBef>
              <a:spcAft>
                <a:spcPts val="0"/>
              </a:spcAft>
              <a:buSzPts val="1400"/>
              <a:buNone/>
              <a:defRPr/>
            </a:lvl5pPr>
            <a:lvl6pPr marL="2743200" lvl="5" indent="-228600" algn="ctr" rtl="0">
              <a:spcBef>
                <a:spcPts val="0"/>
              </a:spcBef>
              <a:spcAft>
                <a:spcPts val="0"/>
              </a:spcAft>
              <a:buSzPts val="1400"/>
              <a:buNone/>
              <a:defRPr/>
            </a:lvl6pPr>
            <a:lvl7pPr marL="3200400" lvl="6" indent="-228600" algn="ctr" rtl="0">
              <a:spcBef>
                <a:spcPts val="0"/>
              </a:spcBef>
              <a:spcAft>
                <a:spcPts val="0"/>
              </a:spcAft>
              <a:buSzPts val="1400"/>
              <a:buNone/>
              <a:defRPr/>
            </a:lvl7pPr>
            <a:lvl8pPr marL="3657600" lvl="7" indent="-228600" algn="ctr" rtl="0">
              <a:spcBef>
                <a:spcPts val="0"/>
              </a:spcBef>
              <a:spcAft>
                <a:spcPts val="0"/>
              </a:spcAft>
              <a:buSzPts val="1400"/>
              <a:buNone/>
              <a:defRPr/>
            </a:lvl8pPr>
            <a:lvl9pPr marL="4114800" lvl="8" indent="-228600"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4"/>
          <p:cNvSpPr txBox="1">
            <a:spLocks noGrp="1"/>
          </p:cNvSpPr>
          <p:nvPr>
            <p:ph type="title"/>
          </p:nvPr>
        </p:nvSpPr>
        <p:spPr>
          <a:xfrm>
            <a:off x="849312" y="361950"/>
            <a:ext cx="7445400" cy="1063500"/>
          </a:xfrm>
          <a:prstGeom prst="rect">
            <a:avLst/>
          </a:prstGeom>
          <a:noFill/>
          <a:ln>
            <a:noFill/>
          </a:ln>
        </p:spPr>
        <p:txBody>
          <a:bodyPr spcFirstLastPara="1" wrap="square" lIns="50800" tIns="50800" rIns="50800" bIns="50800" anchor="ctr"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 name="Google Shape;23;p44"/>
          <p:cNvSpPr txBox="1">
            <a:spLocks noGrp="1"/>
          </p:cNvSpPr>
          <p:nvPr>
            <p:ph type="body" idx="1"/>
          </p:nvPr>
        </p:nvSpPr>
        <p:spPr>
          <a:xfrm>
            <a:off x="849312" y="1460500"/>
            <a:ext cx="7445400" cy="3011400"/>
          </a:xfrm>
          <a:prstGeom prst="rect">
            <a:avLst/>
          </a:prstGeom>
          <a:noFill/>
          <a:ln>
            <a:noFill/>
          </a:ln>
        </p:spPr>
        <p:txBody>
          <a:bodyPr spcFirstLastPara="1" wrap="square" lIns="50800" tIns="50800" rIns="50800" bIns="50800" anchor="ctr" anchorCtr="0">
            <a:noAutofit/>
          </a:bodyPr>
          <a:lstStyle>
            <a:lvl1pPr marL="457200" lvl="0" indent="-424053" algn="l" rtl="0">
              <a:spcBef>
                <a:spcPts val="1313"/>
              </a:spcBef>
              <a:spcAft>
                <a:spcPts val="0"/>
              </a:spcAft>
              <a:buClr>
                <a:schemeClr val="lt1"/>
              </a:buClr>
              <a:buSzPts val="3078"/>
              <a:buChar char="•"/>
              <a:defRPr/>
            </a:lvl1pPr>
            <a:lvl2pPr marL="914400" lvl="1" indent="-424053" algn="l" rtl="0">
              <a:spcBef>
                <a:spcPts val="1313"/>
              </a:spcBef>
              <a:spcAft>
                <a:spcPts val="0"/>
              </a:spcAft>
              <a:buClr>
                <a:schemeClr val="lt1"/>
              </a:buClr>
              <a:buSzPts val="3078"/>
              <a:buChar char="•"/>
              <a:defRPr/>
            </a:lvl2pPr>
            <a:lvl3pPr marL="1371600" lvl="2" indent="-424053" algn="l" rtl="0">
              <a:spcBef>
                <a:spcPts val="1313"/>
              </a:spcBef>
              <a:spcAft>
                <a:spcPts val="0"/>
              </a:spcAft>
              <a:buClr>
                <a:schemeClr val="lt1"/>
              </a:buClr>
              <a:buSzPts val="3078"/>
              <a:buChar char="•"/>
              <a:defRPr/>
            </a:lvl3pPr>
            <a:lvl4pPr marL="1828800" lvl="3" indent="-424053" algn="l" rtl="0">
              <a:spcBef>
                <a:spcPts val="1313"/>
              </a:spcBef>
              <a:spcAft>
                <a:spcPts val="0"/>
              </a:spcAft>
              <a:buClr>
                <a:schemeClr val="lt1"/>
              </a:buClr>
              <a:buSzPts val="3078"/>
              <a:buChar char="•"/>
              <a:defRPr/>
            </a:lvl4pPr>
            <a:lvl5pPr marL="2286000" lvl="4" indent="-424053" algn="l" rtl="0">
              <a:spcBef>
                <a:spcPts val="1313"/>
              </a:spcBef>
              <a:spcAft>
                <a:spcPts val="0"/>
              </a:spcAft>
              <a:buClr>
                <a:schemeClr val="lt1"/>
              </a:buClr>
              <a:buSzPts val="3078"/>
              <a:buChar char="•"/>
              <a:defRPr/>
            </a:lvl5pPr>
            <a:lvl6pPr marL="2743200" lvl="5" indent="-424053" algn="l" rtl="0">
              <a:spcBef>
                <a:spcPts val="1311"/>
              </a:spcBef>
              <a:spcAft>
                <a:spcPts val="0"/>
              </a:spcAft>
              <a:buClr>
                <a:schemeClr val="lt1"/>
              </a:buClr>
              <a:buSzPts val="3078"/>
              <a:buChar char="•"/>
              <a:defRPr/>
            </a:lvl6pPr>
            <a:lvl7pPr marL="3200400" lvl="6" indent="-424053" algn="l" rtl="0">
              <a:spcBef>
                <a:spcPts val="1311"/>
              </a:spcBef>
              <a:spcAft>
                <a:spcPts val="0"/>
              </a:spcAft>
              <a:buClr>
                <a:schemeClr val="lt1"/>
              </a:buClr>
              <a:buSzPts val="3078"/>
              <a:buChar char="•"/>
              <a:defRPr/>
            </a:lvl7pPr>
            <a:lvl8pPr marL="3657600" lvl="7" indent="-424053" algn="l" rtl="0">
              <a:spcBef>
                <a:spcPts val="1311"/>
              </a:spcBef>
              <a:spcAft>
                <a:spcPts val="0"/>
              </a:spcAft>
              <a:buClr>
                <a:schemeClr val="lt1"/>
              </a:buClr>
              <a:buSzPts val="3078"/>
              <a:buChar char="•"/>
              <a:defRPr/>
            </a:lvl8pPr>
            <a:lvl9pPr marL="4114800" lvl="8" indent="-424053" algn="l" rtl="0">
              <a:spcBef>
                <a:spcPts val="1311"/>
              </a:spcBef>
              <a:spcAft>
                <a:spcPts val="0"/>
              </a:spcAft>
              <a:buClr>
                <a:schemeClr val="lt1"/>
              </a:buClr>
              <a:buSzPts val="3078"/>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24"/>
        <p:cNvGrpSpPr/>
        <p:nvPr/>
      </p:nvGrpSpPr>
      <p:grpSpPr>
        <a:xfrm>
          <a:off x="0" y="0"/>
          <a:ext cx="0" cy="0"/>
          <a:chOff x="0" y="0"/>
          <a:chExt cx="0" cy="0"/>
        </a:xfrm>
      </p:grpSpPr>
      <p:sp>
        <p:nvSpPr>
          <p:cNvPr id="25" name="Google Shape;25;p45"/>
          <p:cNvSpPr txBox="1">
            <a:spLocks noGrp="1"/>
          </p:cNvSpPr>
          <p:nvPr>
            <p:ph type="title"/>
          </p:nvPr>
        </p:nvSpPr>
        <p:spPr>
          <a:xfrm>
            <a:off x="849312" y="361950"/>
            <a:ext cx="7445400" cy="1063500"/>
          </a:xfrm>
          <a:prstGeom prst="rect">
            <a:avLst/>
          </a:prstGeom>
          <a:noFill/>
          <a:ln>
            <a:noFill/>
          </a:ln>
        </p:spPr>
        <p:txBody>
          <a:bodyPr spcFirstLastPara="1" wrap="square" lIns="50800" tIns="50800" rIns="50800" bIns="50800" anchor="ctr"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6" name="Google Shape;26;p45"/>
          <p:cNvSpPr txBox="1">
            <a:spLocks noGrp="1"/>
          </p:cNvSpPr>
          <p:nvPr>
            <p:ph type="body" idx="1"/>
          </p:nvPr>
        </p:nvSpPr>
        <p:spPr>
          <a:xfrm>
            <a:off x="849312" y="1460500"/>
            <a:ext cx="7445400" cy="3011400"/>
          </a:xfrm>
          <a:prstGeom prst="rect">
            <a:avLst/>
          </a:prstGeom>
          <a:noFill/>
          <a:ln>
            <a:noFill/>
          </a:ln>
        </p:spPr>
        <p:txBody>
          <a:bodyPr spcFirstLastPara="1" wrap="square" lIns="50800" tIns="50800" rIns="50800" bIns="50800" anchor="ctr" anchorCtr="0">
            <a:noAutofit/>
          </a:bodyPr>
          <a:lstStyle>
            <a:lvl1pPr marL="457200" lvl="0" indent="-424053" algn="l" rtl="0">
              <a:spcBef>
                <a:spcPts val="1313"/>
              </a:spcBef>
              <a:spcAft>
                <a:spcPts val="0"/>
              </a:spcAft>
              <a:buClr>
                <a:schemeClr val="lt1"/>
              </a:buClr>
              <a:buSzPts val="3078"/>
              <a:buChar char="•"/>
              <a:defRPr/>
            </a:lvl1pPr>
            <a:lvl2pPr marL="914400" lvl="1" indent="-424053" algn="l" rtl="0">
              <a:spcBef>
                <a:spcPts val="1313"/>
              </a:spcBef>
              <a:spcAft>
                <a:spcPts val="0"/>
              </a:spcAft>
              <a:buClr>
                <a:schemeClr val="lt1"/>
              </a:buClr>
              <a:buSzPts val="3078"/>
              <a:buChar char="•"/>
              <a:defRPr/>
            </a:lvl2pPr>
            <a:lvl3pPr marL="1371600" lvl="2" indent="-424053" algn="l" rtl="0">
              <a:spcBef>
                <a:spcPts val="1313"/>
              </a:spcBef>
              <a:spcAft>
                <a:spcPts val="0"/>
              </a:spcAft>
              <a:buClr>
                <a:schemeClr val="lt1"/>
              </a:buClr>
              <a:buSzPts val="3078"/>
              <a:buChar char="•"/>
              <a:defRPr/>
            </a:lvl3pPr>
            <a:lvl4pPr marL="1828800" lvl="3" indent="-424053" algn="l" rtl="0">
              <a:spcBef>
                <a:spcPts val="1313"/>
              </a:spcBef>
              <a:spcAft>
                <a:spcPts val="0"/>
              </a:spcAft>
              <a:buClr>
                <a:schemeClr val="lt1"/>
              </a:buClr>
              <a:buSzPts val="3078"/>
              <a:buChar char="•"/>
              <a:defRPr/>
            </a:lvl4pPr>
            <a:lvl5pPr marL="2286000" lvl="4" indent="-424053" algn="l" rtl="0">
              <a:spcBef>
                <a:spcPts val="1313"/>
              </a:spcBef>
              <a:spcAft>
                <a:spcPts val="0"/>
              </a:spcAft>
              <a:buClr>
                <a:schemeClr val="lt1"/>
              </a:buClr>
              <a:buSzPts val="3078"/>
              <a:buChar char="•"/>
              <a:defRPr/>
            </a:lvl5pPr>
            <a:lvl6pPr marL="2743200" lvl="5" indent="-424053" algn="l" rtl="0">
              <a:spcBef>
                <a:spcPts val="1311"/>
              </a:spcBef>
              <a:spcAft>
                <a:spcPts val="0"/>
              </a:spcAft>
              <a:buClr>
                <a:schemeClr val="lt1"/>
              </a:buClr>
              <a:buSzPts val="3078"/>
              <a:buChar char="•"/>
              <a:defRPr/>
            </a:lvl6pPr>
            <a:lvl7pPr marL="3200400" lvl="6" indent="-424053" algn="l" rtl="0">
              <a:spcBef>
                <a:spcPts val="1311"/>
              </a:spcBef>
              <a:spcAft>
                <a:spcPts val="0"/>
              </a:spcAft>
              <a:buClr>
                <a:schemeClr val="lt1"/>
              </a:buClr>
              <a:buSzPts val="3078"/>
              <a:buChar char="•"/>
              <a:defRPr/>
            </a:lvl7pPr>
            <a:lvl8pPr marL="3657600" lvl="7" indent="-424053" algn="l" rtl="0">
              <a:spcBef>
                <a:spcPts val="1311"/>
              </a:spcBef>
              <a:spcAft>
                <a:spcPts val="0"/>
              </a:spcAft>
              <a:buClr>
                <a:schemeClr val="lt1"/>
              </a:buClr>
              <a:buSzPts val="3078"/>
              <a:buChar char="•"/>
              <a:defRPr/>
            </a:lvl8pPr>
            <a:lvl9pPr marL="4114800" lvl="8" indent="-424053" algn="l" rtl="0">
              <a:spcBef>
                <a:spcPts val="1311"/>
              </a:spcBef>
              <a:spcAft>
                <a:spcPts val="0"/>
              </a:spcAft>
              <a:buClr>
                <a:schemeClr val="lt1"/>
              </a:buClr>
              <a:buSzPts val="3078"/>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2_Title and Content">
  <p:cSld name="2_Title and Content">
    <p:spTree>
      <p:nvGrpSpPr>
        <p:cNvPr id="1" name="Shape 27"/>
        <p:cNvGrpSpPr/>
        <p:nvPr/>
      </p:nvGrpSpPr>
      <p:grpSpPr>
        <a:xfrm>
          <a:off x="0" y="0"/>
          <a:ext cx="0" cy="0"/>
          <a:chOff x="0" y="0"/>
          <a:chExt cx="0" cy="0"/>
        </a:xfrm>
      </p:grpSpPr>
      <p:sp>
        <p:nvSpPr>
          <p:cNvPr id="28" name="Google Shape;28;p47"/>
          <p:cNvSpPr txBox="1">
            <a:spLocks noGrp="1"/>
          </p:cNvSpPr>
          <p:nvPr>
            <p:ph type="title"/>
          </p:nvPr>
        </p:nvSpPr>
        <p:spPr>
          <a:xfrm>
            <a:off x="849312" y="361950"/>
            <a:ext cx="7445400" cy="1063500"/>
          </a:xfrm>
          <a:prstGeom prst="rect">
            <a:avLst/>
          </a:prstGeom>
          <a:noFill/>
          <a:ln>
            <a:noFill/>
          </a:ln>
        </p:spPr>
        <p:txBody>
          <a:bodyPr spcFirstLastPara="1" wrap="square" lIns="50800" tIns="50800" rIns="50800" bIns="50800" anchor="ctr"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9" name="Google Shape;29;p47"/>
          <p:cNvSpPr txBox="1">
            <a:spLocks noGrp="1"/>
          </p:cNvSpPr>
          <p:nvPr>
            <p:ph type="body" idx="1"/>
          </p:nvPr>
        </p:nvSpPr>
        <p:spPr>
          <a:xfrm>
            <a:off x="849312" y="1460500"/>
            <a:ext cx="7445400" cy="3011400"/>
          </a:xfrm>
          <a:prstGeom prst="rect">
            <a:avLst/>
          </a:prstGeom>
          <a:noFill/>
          <a:ln>
            <a:noFill/>
          </a:ln>
        </p:spPr>
        <p:txBody>
          <a:bodyPr spcFirstLastPara="1" wrap="square" lIns="50800" tIns="50800" rIns="50800" bIns="50800" anchor="ctr" anchorCtr="0">
            <a:noAutofit/>
          </a:bodyPr>
          <a:lstStyle>
            <a:lvl1pPr marL="457200" lvl="0" indent="-424053" algn="l" rtl="0">
              <a:spcBef>
                <a:spcPts val="1313"/>
              </a:spcBef>
              <a:spcAft>
                <a:spcPts val="0"/>
              </a:spcAft>
              <a:buClr>
                <a:schemeClr val="lt1"/>
              </a:buClr>
              <a:buSzPts val="3078"/>
              <a:buChar char="•"/>
              <a:defRPr/>
            </a:lvl1pPr>
            <a:lvl2pPr marL="914400" lvl="1" indent="-424053" algn="l" rtl="0">
              <a:spcBef>
                <a:spcPts val="1313"/>
              </a:spcBef>
              <a:spcAft>
                <a:spcPts val="0"/>
              </a:spcAft>
              <a:buClr>
                <a:schemeClr val="lt1"/>
              </a:buClr>
              <a:buSzPts val="3078"/>
              <a:buChar char="•"/>
              <a:defRPr/>
            </a:lvl2pPr>
            <a:lvl3pPr marL="1371600" lvl="2" indent="-424053" algn="l" rtl="0">
              <a:spcBef>
                <a:spcPts val="1313"/>
              </a:spcBef>
              <a:spcAft>
                <a:spcPts val="0"/>
              </a:spcAft>
              <a:buClr>
                <a:schemeClr val="lt1"/>
              </a:buClr>
              <a:buSzPts val="3078"/>
              <a:buChar char="•"/>
              <a:defRPr/>
            </a:lvl3pPr>
            <a:lvl4pPr marL="1828800" lvl="3" indent="-424053" algn="l" rtl="0">
              <a:spcBef>
                <a:spcPts val="1313"/>
              </a:spcBef>
              <a:spcAft>
                <a:spcPts val="0"/>
              </a:spcAft>
              <a:buClr>
                <a:schemeClr val="lt1"/>
              </a:buClr>
              <a:buSzPts val="3078"/>
              <a:buChar char="•"/>
              <a:defRPr/>
            </a:lvl4pPr>
            <a:lvl5pPr marL="2286000" lvl="4" indent="-424053" algn="l" rtl="0">
              <a:spcBef>
                <a:spcPts val="1313"/>
              </a:spcBef>
              <a:spcAft>
                <a:spcPts val="0"/>
              </a:spcAft>
              <a:buClr>
                <a:schemeClr val="lt1"/>
              </a:buClr>
              <a:buSzPts val="3078"/>
              <a:buChar char="•"/>
              <a:defRPr/>
            </a:lvl5pPr>
            <a:lvl6pPr marL="2743200" lvl="5" indent="-424053" algn="l" rtl="0">
              <a:spcBef>
                <a:spcPts val="1311"/>
              </a:spcBef>
              <a:spcAft>
                <a:spcPts val="0"/>
              </a:spcAft>
              <a:buClr>
                <a:schemeClr val="lt1"/>
              </a:buClr>
              <a:buSzPts val="3078"/>
              <a:buChar char="•"/>
              <a:defRPr/>
            </a:lvl6pPr>
            <a:lvl7pPr marL="3200400" lvl="6" indent="-424053" algn="l" rtl="0">
              <a:spcBef>
                <a:spcPts val="1311"/>
              </a:spcBef>
              <a:spcAft>
                <a:spcPts val="0"/>
              </a:spcAft>
              <a:buClr>
                <a:schemeClr val="lt1"/>
              </a:buClr>
              <a:buSzPts val="3078"/>
              <a:buChar char="•"/>
              <a:defRPr/>
            </a:lvl7pPr>
            <a:lvl8pPr marL="3657600" lvl="7" indent="-424053" algn="l" rtl="0">
              <a:spcBef>
                <a:spcPts val="1311"/>
              </a:spcBef>
              <a:spcAft>
                <a:spcPts val="0"/>
              </a:spcAft>
              <a:buClr>
                <a:schemeClr val="lt1"/>
              </a:buClr>
              <a:buSzPts val="3078"/>
              <a:buChar char="•"/>
              <a:defRPr/>
            </a:lvl8pPr>
            <a:lvl9pPr marL="4114800" lvl="8" indent="-424053" algn="l" rtl="0">
              <a:spcBef>
                <a:spcPts val="1311"/>
              </a:spcBef>
              <a:spcAft>
                <a:spcPts val="0"/>
              </a:spcAft>
              <a:buClr>
                <a:schemeClr val="lt1"/>
              </a:buClr>
              <a:buSzPts val="3078"/>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grpSp>
        <p:nvGrpSpPr>
          <p:cNvPr id="31" name="Google Shape;31;gd7696d76aa_0_1444"/>
          <p:cNvGrpSpPr/>
          <p:nvPr/>
        </p:nvGrpSpPr>
        <p:grpSpPr>
          <a:xfrm>
            <a:off x="625966" y="299376"/>
            <a:ext cx="999312" cy="999312"/>
            <a:chOff x="348199" y="179450"/>
            <a:chExt cx="1116300" cy="1116300"/>
          </a:xfrm>
        </p:grpSpPr>
        <p:sp>
          <p:nvSpPr>
            <p:cNvPr id="32" name="Google Shape;32;gd7696d76aa_0_144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gd7696d76aa_0_144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gd7696d76aa_0_1444"/>
          <p:cNvSpPr txBox="1">
            <a:spLocks noGrp="1"/>
          </p:cNvSpPr>
          <p:nvPr>
            <p:ph type="title"/>
          </p:nvPr>
        </p:nvSpPr>
        <p:spPr>
          <a:xfrm>
            <a:off x="1303800" y="598575"/>
            <a:ext cx="7030500" cy="999300"/>
          </a:xfrm>
          <a:prstGeom prst="rect">
            <a:avLst/>
          </a:prstGeom>
        </p:spPr>
        <p:txBody>
          <a:bodyPr spcFirstLastPara="1" wrap="square" lIns="50800" tIns="50800" rIns="50800" bIns="50800" anchor="ctr"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5" name="Google Shape;35;gd7696d76aa_0_1444"/>
          <p:cNvSpPr txBox="1">
            <a:spLocks noGrp="1"/>
          </p:cNvSpPr>
          <p:nvPr>
            <p:ph type="body" idx="1"/>
          </p:nvPr>
        </p:nvSpPr>
        <p:spPr>
          <a:xfrm>
            <a:off x="1303800" y="1990050"/>
            <a:ext cx="3430500" cy="2541600"/>
          </a:xfrm>
          <a:prstGeom prst="rect">
            <a:avLst/>
          </a:prstGeom>
        </p:spPr>
        <p:txBody>
          <a:bodyPr spcFirstLastPara="1" wrap="square" lIns="50800" tIns="50800" rIns="50800" bIns="50800" anchor="ctr" anchorCtr="0">
            <a:noAutofit/>
          </a:bodyPr>
          <a:lstStyle>
            <a:lvl1pPr marL="457200" lvl="0" indent="-445769" rtl="0">
              <a:spcBef>
                <a:spcPts val="1313"/>
              </a:spcBef>
              <a:spcAft>
                <a:spcPts val="0"/>
              </a:spcAft>
              <a:buSzPts val="3420"/>
              <a:buChar char="•"/>
              <a:defRPr/>
            </a:lvl1pPr>
            <a:lvl2pPr marL="914400" lvl="1" indent="-445769" rtl="0">
              <a:spcBef>
                <a:spcPts val="1313"/>
              </a:spcBef>
              <a:spcAft>
                <a:spcPts val="0"/>
              </a:spcAft>
              <a:buSzPts val="3420"/>
              <a:buChar char="•"/>
              <a:defRPr/>
            </a:lvl2pPr>
            <a:lvl3pPr marL="1371600" lvl="2" indent="-445769" rtl="0">
              <a:spcBef>
                <a:spcPts val="1313"/>
              </a:spcBef>
              <a:spcAft>
                <a:spcPts val="0"/>
              </a:spcAft>
              <a:buSzPts val="3420"/>
              <a:buChar char="•"/>
              <a:defRPr/>
            </a:lvl3pPr>
            <a:lvl4pPr marL="1828800" lvl="3" indent="-445769" rtl="0">
              <a:spcBef>
                <a:spcPts val="1313"/>
              </a:spcBef>
              <a:spcAft>
                <a:spcPts val="0"/>
              </a:spcAft>
              <a:buSzPts val="3420"/>
              <a:buChar char="•"/>
              <a:defRPr/>
            </a:lvl4pPr>
            <a:lvl5pPr marL="2286000" lvl="4" indent="-445770" rtl="0">
              <a:spcBef>
                <a:spcPts val="1313"/>
              </a:spcBef>
              <a:spcAft>
                <a:spcPts val="0"/>
              </a:spcAft>
              <a:buSzPts val="3420"/>
              <a:buChar char="•"/>
              <a:defRPr/>
            </a:lvl5pPr>
            <a:lvl6pPr marL="2743200" lvl="5" indent="-454782" rtl="0">
              <a:spcBef>
                <a:spcPts val="1311"/>
              </a:spcBef>
              <a:spcAft>
                <a:spcPts val="0"/>
              </a:spcAft>
              <a:buSzPts val="3562"/>
              <a:buChar char="•"/>
              <a:defRPr/>
            </a:lvl6pPr>
            <a:lvl7pPr marL="3200400" lvl="6" indent="-454782" rtl="0">
              <a:spcBef>
                <a:spcPts val="1311"/>
              </a:spcBef>
              <a:spcAft>
                <a:spcPts val="0"/>
              </a:spcAft>
              <a:buSzPts val="3562"/>
              <a:buChar char="•"/>
              <a:defRPr/>
            </a:lvl7pPr>
            <a:lvl8pPr marL="3657600" lvl="7" indent="-454782" rtl="0">
              <a:spcBef>
                <a:spcPts val="1311"/>
              </a:spcBef>
              <a:spcAft>
                <a:spcPts val="0"/>
              </a:spcAft>
              <a:buSzPts val="3562"/>
              <a:buChar char="•"/>
              <a:defRPr/>
            </a:lvl8pPr>
            <a:lvl9pPr marL="4114800" lvl="8" indent="-454782" rtl="0">
              <a:spcBef>
                <a:spcPts val="1311"/>
              </a:spcBef>
              <a:spcAft>
                <a:spcPts val="0"/>
              </a:spcAft>
              <a:buSzPts val="3562"/>
              <a:buChar char="•"/>
              <a:defRPr/>
            </a:lvl9pPr>
          </a:lstStyle>
          <a:p>
            <a:endParaRPr/>
          </a:p>
        </p:txBody>
      </p:sp>
      <p:sp>
        <p:nvSpPr>
          <p:cNvPr id="36" name="Google Shape;36;gd7696d76aa_0_1444"/>
          <p:cNvSpPr txBox="1">
            <a:spLocks noGrp="1"/>
          </p:cNvSpPr>
          <p:nvPr>
            <p:ph type="body" idx="2"/>
          </p:nvPr>
        </p:nvSpPr>
        <p:spPr>
          <a:xfrm>
            <a:off x="4903650" y="1990050"/>
            <a:ext cx="3430500" cy="2541600"/>
          </a:xfrm>
          <a:prstGeom prst="rect">
            <a:avLst/>
          </a:prstGeom>
        </p:spPr>
        <p:txBody>
          <a:bodyPr spcFirstLastPara="1" wrap="square" lIns="50800" tIns="50800" rIns="50800" bIns="50800" anchor="ctr" anchorCtr="0">
            <a:noAutofit/>
          </a:bodyPr>
          <a:lstStyle>
            <a:lvl1pPr marL="457200" lvl="0" indent="-445769" rtl="0">
              <a:spcBef>
                <a:spcPts val="1313"/>
              </a:spcBef>
              <a:spcAft>
                <a:spcPts val="0"/>
              </a:spcAft>
              <a:buSzPts val="3420"/>
              <a:buChar char="•"/>
              <a:defRPr/>
            </a:lvl1pPr>
            <a:lvl2pPr marL="914400" lvl="1" indent="-445769" rtl="0">
              <a:spcBef>
                <a:spcPts val="1313"/>
              </a:spcBef>
              <a:spcAft>
                <a:spcPts val="0"/>
              </a:spcAft>
              <a:buSzPts val="3420"/>
              <a:buChar char="•"/>
              <a:defRPr/>
            </a:lvl2pPr>
            <a:lvl3pPr marL="1371600" lvl="2" indent="-445769" rtl="0">
              <a:spcBef>
                <a:spcPts val="1313"/>
              </a:spcBef>
              <a:spcAft>
                <a:spcPts val="0"/>
              </a:spcAft>
              <a:buSzPts val="3420"/>
              <a:buChar char="•"/>
              <a:defRPr/>
            </a:lvl3pPr>
            <a:lvl4pPr marL="1828800" lvl="3" indent="-445769" rtl="0">
              <a:spcBef>
                <a:spcPts val="1313"/>
              </a:spcBef>
              <a:spcAft>
                <a:spcPts val="0"/>
              </a:spcAft>
              <a:buSzPts val="3420"/>
              <a:buChar char="•"/>
              <a:defRPr/>
            </a:lvl4pPr>
            <a:lvl5pPr marL="2286000" lvl="4" indent="-445770" rtl="0">
              <a:spcBef>
                <a:spcPts val="1313"/>
              </a:spcBef>
              <a:spcAft>
                <a:spcPts val="0"/>
              </a:spcAft>
              <a:buSzPts val="3420"/>
              <a:buChar char="•"/>
              <a:defRPr/>
            </a:lvl5pPr>
            <a:lvl6pPr marL="2743200" lvl="5" indent="-454782" rtl="0">
              <a:spcBef>
                <a:spcPts val="1311"/>
              </a:spcBef>
              <a:spcAft>
                <a:spcPts val="0"/>
              </a:spcAft>
              <a:buSzPts val="3562"/>
              <a:buChar char="•"/>
              <a:defRPr/>
            </a:lvl6pPr>
            <a:lvl7pPr marL="3200400" lvl="6" indent="-454782" rtl="0">
              <a:spcBef>
                <a:spcPts val="1311"/>
              </a:spcBef>
              <a:spcAft>
                <a:spcPts val="0"/>
              </a:spcAft>
              <a:buSzPts val="3562"/>
              <a:buChar char="•"/>
              <a:defRPr/>
            </a:lvl7pPr>
            <a:lvl8pPr marL="3657600" lvl="7" indent="-454782" rtl="0">
              <a:spcBef>
                <a:spcPts val="1311"/>
              </a:spcBef>
              <a:spcAft>
                <a:spcPts val="0"/>
              </a:spcAft>
              <a:buSzPts val="3562"/>
              <a:buChar char="•"/>
              <a:defRPr/>
            </a:lvl8pPr>
            <a:lvl9pPr marL="4114800" lvl="8" indent="-454782" rtl="0">
              <a:spcBef>
                <a:spcPts val="1311"/>
              </a:spcBef>
              <a:spcAft>
                <a:spcPts val="0"/>
              </a:spcAft>
              <a:buSzPts val="3562"/>
              <a:buChar char="•"/>
              <a:defRPr/>
            </a:lvl9pPr>
          </a:lstStyle>
          <a:p>
            <a:endParaRPr/>
          </a:p>
        </p:txBody>
      </p:sp>
      <p:sp>
        <p:nvSpPr>
          <p:cNvPr id="37" name="Google Shape;37;gd7696d76aa_0_1444"/>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slideLayout" Target="../slideLayouts/slideLayout4.xml"/><Relationship Id="rId1" Type="http://schemas.openxmlformats.org/officeDocument/2006/relationships/slideLayout" Target="../slideLayouts/slideLayout3.xml"/><Relationship Id="rId5" Type="http://schemas.openxmlformats.org/officeDocument/2006/relationships/theme" Target="../theme/theme2.xml"/><Relationship Id="rId4"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5"/>
        <p:cNvGrpSpPr/>
        <p:nvPr/>
      </p:nvGrpSpPr>
      <p:grpSpPr>
        <a:xfrm>
          <a:off x="0" y="0"/>
          <a:ext cx="0" cy="0"/>
          <a:chOff x="0" y="0"/>
          <a:chExt cx="0" cy="0"/>
        </a:xfrm>
      </p:grpSpPr>
      <p:sp>
        <p:nvSpPr>
          <p:cNvPr id="6" name="Google Shape;6;p41"/>
          <p:cNvSpPr txBox="1">
            <a:spLocks noGrp="1"/>
          </p:cNvSpPr>
          <p:nvPr>
            <p:ph type="title"/>
          </p:nvPr>
        </p:nvSpPr>
        <p:spPr>
          <a:xfrm>
            <a:off x="647700" y="862012"/>
            <a:ext cx="7837500" cy="1733400"/>
          </a:xfrm>
          <a:prstGeom prst="rect">
            <a:avLst/>
          </a:prstGeom>
          <a:noFill/>
          <a:ln>
            <a:noFill/>
          </a:ln>
        </p:spPr>
        <p:txBody>
          <a:bodyPr spcFirstLastPara="1" wrap="square" lIns="38100" tIns="38100" rIns="38100" bIns="38100" anchor="b" anchorCtr="0">
            <a:noAutofit/>
          </a:bodyPr>
          <a:lstStyle>
            <a:lvl1pPr marR="0" lvl="0" algn="ctr" rtl="0">
              <a:spcBef>
                <a:spcPts val="0"/>
              </a:spcBef>
              <a:spcAft>
                <a:spcPts val="0"/>
              </a:spcAft>
              <a:buSzPts val="1400"/>
              <a:buNone/>
              <a:defRPr sz="4200" b="0" i="0" u="none" strike="noStrike" cap="none">
                <a:solidFill>
                  <a:schemeClr val="lt1"/>
                </a:solidFill>
                <a:latin typeface="Gill Sans"/>
                <a:ea typeface="Gill Sans"/>
                <a:cs typeface="Gill Sans"/>
                <a:sym typeface="Gill Sans"/>
              </a:defRPr>
            </a:lvl1pPr>
            <a:lvl2pPr marR="0" lvl="1" algn="ctr" rtl="0">
              <a:spcBef>
                <a:spcPts val="0"/>
              </a:spcBef>
              <a:spcAft>
                <a:spcPts val="0"/>
              </a:spcAft>
              <a:buSzPts val="1400"/>
              <a:buNone/>
              <a:defRPr sz="4200" b="0" i="0" u="none" strike="noStrike" cap="none">
                <a:solidFill>
                  <a:schemeClr val="lt1"/>
                </a:solidFill>
                <a:latin typeface="Gill Sans"/>
                <a:ea typeface="Gill Sans"/>
                <a:cs typeface="Gill Sans"/>
                <a:sym typeface="Gill Sans"/>
              </a:defRPr>
            </a:lvl2pPr>
            <a:lvl3pPr marR="0" lvl="2" algn="ctr" rtl="0">
              <a:spcBef>
                <a:spcPts val="0"/>
              </a:spcBef>
              <a:spcAft>
                <a:spcPts val="0"/>
              </a:spcAft>
              <a:buSzPts val="1400"/>
              <a:buNone/>
              <a:defRPr sz="4200" b="0" i="0" u="none" strike="noStrike" cap="none">
                <a:solidFill>
                  <a:schemeClr val="lt1"/>
                </a:solidFill>
                <a:latin typeface="Gill Sans"/>
                <a:ea typeface="Gill Sans"/>
                <a:cs typeface="Gill Sans"/>
                <a:sym typeface="Gill Sans"/>
              </a:defRPr>
            </a:lvl3pPr>
            <a:lvl4pPr marR="0" lvl="3" algn="ctr" rtl="0">
              <a:spcBef>
                <a:spcPts val="0"/>
              </a:spcBef>
              <a:spcAft>
                <a:spcPts val="0"/>
              </a:spcAft>
              <a:buSzPts val="1400"/>
              <a:buNone/>
              <a:defRPr sz="4200" b="0" i="0" u="none" strike="noStrike" cap="none">
                <a:solidFill>
                  <a:schemeClr val="lt1"/>
                </a:solidFill>
                <a:latin typeface="Gill Sans"/>
                <a:ea typeface="Gill Sans"/>
                <a:cs typeface="Gill Sans"/>
                <a:sym typeface="Gill Sans"/>
              </a:defRPr>
            </a:lvl4pPr>
            <a:lvl5pPr marR="0" lvl="4" algn="ctr" rtl="0">
              <a:spcBef>
                <a:spcPts val="0"/>
              </a:spcBef>
              <a:spcAft>
                <a:spcPts val="0"/>
              </a:spcAft>
              <a:buSzPts val="1400"/>
              <a:buNone/>
              <a:defRPr sz="4200" b="0" i="0" u="none" strike="noStrike" cap="none">
                <a:solidFill>
                  <a:schemeClr val="lt1"/>
                </a:solidFill>
                <a:latin typeface="Gill Sans"/>
                <a:ea typeface="Gill Sans"/>
                <a:cs typeface="Gill Sans"/>
                <a:sym typeface="Gill Sans"/>
              </a:defRPr>
            </a:lvl5pPr>
            <a:lvl6pPr marR="0" lvl="5" algn="ctr" rtl="0">
              <a:spcBef>
                <a:spcPts val="0"/>
              </a:spcBef>
              <a:spcAft>
                <a:spcPts val="0"/>
              </a:spcAft>
              <a:buSzPts val="1400"/>
              <a:buNone/>
              <a:defRPr sz="4243" b="0" i="0" u="none" strike="noStrike" cap="none">
                <a:solidFill>
                  <a:schemeClr val="lt1"/>
                </a:solidFill>
                <a:latin typeface="Gill Sans"/>
                <a:ea typeface="Gill Sans"/>
                <a:cs typeface="Gill Sans"/>
                <a:sym typeface="Gill Sans"/>
              </a:defRPr>
            </a:lvl6pPr>
            <a:lvl7pPr marR="0" lvl="6" algn="ctr" rtl="0">
              <a:spcBef>
                <a:spcPts val="0"/>
              </a:spcBef>
              <a:spcAft>
                <a:spcPts val="0"/>
              </a:spcAft>
              <a:buSzPts val="1400"/>
              <a:buNone/>
              <a:defRPr sz="4243" b="0" i="0" u="none" strike="noStrike" cap="none">
                <a:solidFill>
                  <a:schemeClr val="lt1"/>
                </a:solidFill>
                <a:latin typeface="Gill Sans"/>
                <a:ea typeface="Gill Sans"/>
                <a:cs typeface="Gill Sans"/>
                <a:sym typeface="Gill Sans"/>
              </a:defRPr>
            </a:lvl7pPr>
            <a:lvl8pPr marR="0" lvl="7" algn="ctr" rtl="0">
              <a:spcBef>
                <a:spcPts val="0"/>
              </a:spcBef>
              <a:spcAft>
                <a:spcPts val="0"/>
              </a:spcAft>
              <a:buSzPts val="1400"/>
              <a:buNone/>
              <a:defRPr sz="4243" b="0" i="0" u="none" strike="noStrike" cap="none">
                <a:solidFill>
                  <a:schemeClr val="lt1"/>
                </a:solidFill>
                <a:latin typeface="Gill Sans"/>
                <a:ea typeface="Gill Sans"/>
                <a:cs typeface="Gill Sans"/>
                <a:sym typeface="Gill Sans"/>
              </a:defRPr>
            </a:lvl8pPr>
            <a:lvl9pPr marR="0" lvl="8" algn="ctr" rtl="0">
              <a:spcBef>
                <a:spcPts val="0"/>
              </a:spcBef>
              <a:spcAft>
                <a:spcPts val="0"/>
              </a:spcAft>
              <a:buSzPts val="1400"/>
              <a:buNone/>
              <a:defRPr sz="4243" b="0" i="0" u="none" strike="noStrike" cap="none">
                <a:solidFill>
                  <a:schemeClr val="lt1"/>
                </a:solidFill>
                <a:latin typeface="Gill Sans"/>
                <a:ea typeface="Gill Sans"/>
                <a:cs typeface="Gill Sans"/>
                <a:sym typeface="Gill Sans"/>
              </a:defRPr>
            </a:lvl9pPr>
          </a:lstStyle>
          <a:p>
            <a:endParaRPr/>
          </a:p>
        </p:txBody>
      </p:sp>
      <p:sp>
        <p:nvSpPr>
          <p:cNvPr id="7" name="Google Shape;7;p41"/>
          <p:cNvSpPr txBox="1">
            <a:spLocks noGrp="1"/>
          </p:cNvSpPr>
          <p:nvPr>
            <p:ph type="body" idx="1"/>
          </p:nvPr>
        </p:nvSpPr>
        <p:spPr>
          <a:xfrm>
            <a:off x="647700" y="2649537"/>
            <a:ext cx="7837500" cy="593700"/>
          </a:xfrm>
          <a:prstGeom prst="rect">
            <a:avLst/>
          </a:prstGeom>
          <a:noFill/>
          <a:ln>
            <a:noFill/>
          </a:ln>
        </p:spPr>
        <p:txBody>
          <a:bodyPr spcFirstLastPara="1" wrap="square" lIns="38100" tIns="38100" rIns="38100" bIns="38100" anchor="t" anchorCtr="0">
            <a:noAutofit/>
          </a:bodyPr>
          <a:lstStyle>
            <a:lvl1pPr marL="457200" marR="0" lvl="0" indent="-228600" algn="ctr" rtl="0">
              <a:spcBef>
                <a:spcPts val="0"/>
              </a:spcBef>
              <a:spcAft>
                <a:spcPts val="0"/>
              </a:spcAft>
              <a:buSzPts val="1400"/>
              <a:buNone/>
              <a:defRPr sz="1700" b="0" i="0" u="none" strike="noStrike" cap="none">
                <a:solidFill>
                  <a:schemeClr val="lt1"/>
                </a:solidFill>
                <a:latin typeface="Gill Sans"/>
                <a:ea typeface="Gill Sans"/>
                <a:cs typeface="Gill Sans"/>
                <a:sym typeface="Gill Sans"/>
              </a:defRPr>
            </a:lvl1pPr>
            <a:lvl2pPr marL="914400" marR="0" lvl="1" indent="-228600" algn="ctr" rtl="0">
              <a:spcBef>
                <a:spcPts val="0"/>
              </a:spcBef>
              <a:spcAft>
                <a:spcPts val="0"/>
              </a:spcAft>
              <a:buSzPts val="1400"/>
              <a:buNone/>
              <a:defRPr sz="1700" b="0" i="0" u="none" strike="noStrike" cap="none">
                <a:solidFill>
                  <a:schemeClr val="lt1"/>
                </a:solidFill>
                <a:latin typeface="Gill Sans"/>
                <a:ea typeface="Gill Sans"/>
                <a:cs typeface="Gill Sans"/>
                <a:sym typeface="Gill Sans"/>
              </a:defRPr>
            </a:lvl2pPr>
            <a:lvl3pPr marL="1371600" marR="0" lvl="2" indent="-228600" algn="ctr" rtl="0">
              <a:spcBef>
                <a:spcPts val="0"/>
              </a:spcBef>
              <a:spcAft>
                <a:spcPts val="0"/>
              </a:spcAft>
              <a:buSzPts val="1400"/>
              <a:buNone/>
              <a:defRPr sz="1700" b="0" i="0" u="none" strike="noStrike" cap="none">
                <a:solidFill>
                  <a:schemeClr val="lt1"/>
                </a:solidFill>
                <a:latin typeface="Gill Sans"/>
                <a:ea typeface="Gill Sans"/>
                <a:cs typeface="Gill Sans"/>
                <a:sym typeface="Gill Sans"/>
              </a:defRPr>
            </a:lvl3pPr>
            <a:lvl4pPr marL="1828800" marR="0" lvl="3" indent="-228600" algn="ctr" rtl="0">
              <a:spcBef>
                <a:spcPts val="0"/>
              </a:spcBef>
              <a:spcAft>
                <a:spcPts val="0"/>
              </a:spcAft>
              <a:buSzPts val="1400"/>
              <a:buNone/>
              <a:defRPr sz="1700" b="0" i="0" u="none" strike="noStrike" cap="none">
                <a:solidFill>
                  <a:schemeClr val="lt1"/>
                </a:solidFill>
                <a:latin typeface="Gill Sans"/>
                <a:ea typeface="Gill Sans"/>
                <a:cs typeface="Gill Sans"/>
                <a:sym typeface="Gill Sans"/>
              </a:defRPr>
            </a:lvl4pPr>
            <a:lvl5pPr marL="2286000" marR="0" lvl="4" indent="-228600" algn="ctr" rtl="0">
              <a:spcBef>
                <a:spcPts val="0"/>
              </a:spcBef>
              <a:spcAft>
                <a:spcPts val="0"/>
              </a:spcAft>
              <a:buSzPts val="1400"/>
              <a:buNone/>
              <a:defRPr sz="1700" b="0" i="0" u="none" strike="noStrike" cap="none">
                <a:solidFill>
                  <a:schemeClr val="lt1"/>
                </a:solidFill>
                <a:latin typeface="Gill Sans"/>
                <a:ea typeface="Gill Sans"/>
                <a:cs typeface="Gill Sans"/>
                <a:sym typeface="Gill Sans"/>
              </a:defRPr>
            </a:lvl5pPr>
            <a:lvl6pPr marL="2743200" marR="0" lvl="5" indent="-228600" algn="ctr" rtl="0">
              <a:spcBef>
                <a:spcPts val="0"/>
              </a:spcBef>
              <a:spcAft>
                <a:spcPts val="0"/>
              </a:spcAft>
              <a:buSzPts val="1400"/>
              <a:buNone/>
              <a:defRPr sz="1774" b="0" i="0" u="none" strike="noStrike" cap="none">
                <a:solidFill>
                  <a:schemeClr val="lt1"/>
                </a:solidFill>
                <a:latin typeface="Gill Sans"/>
                <a:ea typeface="Gill Sans"/>
                <a:cs typeface="Gill Sans"/>
                <a:sym typeface="Gill Sans"/>
              </a:defRPr>
            </a:lvl6pPr>
            <a:lvl7pPr marL="3200400" marR="0" lvl="6" indent="-228600" algn="ctr" rtl="0">
              <a:spcBef>
                <a:spcPts val="0"/>
              </a:spcBef>
              <a:spcAft>
                <a:spcPts val="0"/>
              </a:spcAft>
              <a:buSzPts val="1400"/>
              <a:buNone/>
              <a:defRPr sz="1774" b="0" i="0" u="none" strike="noStrike" cap="none">
                <a:solidFill>
                  <a:schemeClr val="lt1"/>
                </a:solidFill>
                <a:latin typeface="Gill Sans"/>
                <a:ea typeface="Gill Sans"/>
                <a:cs typeface="Gill Sans"/>
                <a:sym typeface="Gill Sans"/>
              </a:defRPr>
            </a:lvl7pPr>
            <a:lvl8pPr marL="3657600" marR="0" lvl="7" indent="-228600" algn="ctr" rtl="0">
              <a:spcBef>
                <a:spcPts val="0"/>
              </a:spcBef>
              <a:spcAft>
                <a:spcPts val="0"/>
              </a:spcAft>
              <a:buSzPts val="1400"/>
              <a:buNone/>
              <a:defRPr sz="1774" b="0" i="0" u="none" strike="noStrike" cap="none">
                <a:solidFill>
                  <a:schemeClr val="lt1"/>
                </a:solidFill>
                <a:latin typeface="Gill Sans"/>
                <a:ea typeface="Gill Sans"/>
                <a:cs typeface="Gill Sans"/>
                <a:sym typeface="Gill Sans"/>
              </a:defRPr>
            </a:lvl8pPr>
            <a:lvl9pPr marL="4114800" marR="0" lvl="8" indent="-228600" algn="ctr" rtl="0">
              <a:spcBef>
                <a:spcPts val="0"/>
              </a:spcBef>
              <a:spcAft>
                <a:spcPts val="0"/>
              </a:spcAft>
              <a:buSzPts val="1400"/>
              <a:buNone/>
              <a:defRPr sz="1774" b="0" i="0" u="none" strike="noStrike" cap="none">
                <a:solidFill>
                  <a:schemeClr val="lt1"/>
                </a:solidFill>
                <a:latin typeface="Gill Sans"/>
                <a:ea typeface="Gill Sans"/>
                <a:cs typeface="Gill Sans"/>
                <a:sym typeface="Gill Sans"/>
              </a:defRPr>
            </a:lvl9pPr>
          </a:lstStyle>
          <a:p>
            <a:endParaRPr/>
          </a:p>
        </p:txBody>
      </p:sp>
      <p:sp>
        <p:nvSpPr>
          <p:cNvPr id="8" name="Google Shape;8;p41"/>
          <p:cNvSpPr txBox="1"/>
          <p:nvPr/>
        </p:nvSpPr>
        <p:spPr>
          <a:xfrm>
            <a:off x="0" y="0"/>
            <a:ext cx="9144000" cy="36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2300" b="0" i="0" u="none">
              <a:solidFill>
                <a:srgbClr val="FFFFFF"/>
              </a:solidFill>
              <a:latin typeface="Gill Sans"/>
              <a:ea typeface="Gill Sans"/>
              <a:cs typeface="Gill Sans"/>
              <a:sym typeface="Gill Sans"/>
            </a:endParaRPr>
          </a:p>
        </p:txBody>
      </p:sp>
      <p:sp>
        <p:nvSpPr>
          <p:cNvPr id="9" name="Google Shape;9;p41"/>
          <p:cNvSpPr txBox="1"/>
          <p:nvPr/>
        </p:nvSpPr>
        <p:spPr>
          <a:xfrm>
            <a:off x="-3175" y="4776787"/>
            <a:ext cx="9144000" cy="36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2300" b="0" i="0" u="none">
              <a:solidFill>
                <a:srgbClr val="FFFFFF"/>
              </a:solidFill>
              <a:latin typeface="Gill Sans"/>
              <a:ea typeface="Gill Sans"/>
              <a:cs typeface="Gill Sans"/>
              <a:sym typeface="Gill Sans"/>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6"/>
        <p:cNvGrpSpPr/>
        <p:nvPr/>
      </p:nvGrpSpPr>
      <p:grpSpPr>
        <a:xfrm>
          <a:off x="0" y="0"/>
          <a:ext cx="0" cy="0"/>
          <a:chOff x="0" y="0"/>
          <a:chExt cx="0" cy="0"/>
        </a:xfrm>
      </p:grpSpPr>
      <p:sp>
        <p:nvSpPr>
          <p:cNvPr id="17" name="Google Shape;17;p43"/>
          <p:cNvSpPr txBox="1">
            <a:spLocks noGrp="1"/>
          </p:cNvSpPr>
          <p:nvPr>
            <p:ph type="title"/>
          </p:nvPr>
        </p:nvSpPr>
        <p:spPr>
          <a:xfrm>
            <a:off x="849312" y="361950"/>
            <a:ext cx="7445400" cy="1063500"/>
          </a:xfrm>
          <a:prstGeom prst="rect">
            <a:avLst/>
          </a:prstGeom>
          <a:noFill/>
          <a:ln>
            <a:noFill/>
          </a:ln>
        </p:spPr>
        <p:txBody>
          <a:bodyPr spcFirstLastPara="1" wrap="square" lIns="50800" tIns="50800" rIns="50800" bIns="50800" anchor="ctr" anchorCtr="0">
            <a:noAutofit/>
          </a:bodyPr>
          <a:lstStyle>
            <a:lvl1pPr marR="0" lvl="0" algn="ctr" rtl="0">
              <a:spcBef>
                <a:spcPts val="0"/>
              </a:spcBef>
              <a:spcAft>
                <a:spcPts val="0"/>
              </a:spcAft>
              <a:buSzPts val="1400"/>
              <a:buNone/>
              <a:defRPr sz="4300" b="0" i="0" u="none" strike="noStrike" cap="none">
                <a:solidFill>
                  <a:schemeClr val="lt1"/>
                </a:solidFill>
                <a:latin typeface="Gill Sans"/>
                <a:ea typeface="Gill Sans"/>
                <a:cs typeface="Gill Sans"/>
                <a:sym typeface="Gill Sans"/>
              </a:defRPr>
            </a:lvl1pPr>
            <a:lvl2pPr marR="0" lvl="1" algn="ctr" rtl="0">
              <a:spcBef>
                <a:spcPts val="0"/>
              </a:spcBef>
              <a:spcAft>
                <a:spcPts val="0"/>
              </a:spcAft>
              <a:buSzPts val="1400"/>
              <a:buNone/>
              <a:defRPr sz="4300" b="0" i="0" u="none" strike="noStrike" cap="none">
                <a:solidFill>
                  <a:schemeClr val="lt1"/>
                </a:solidFill>
                <a:latin typeface="Gill Sans"/>
                <a:ea typeface="Gill Sans"/>
                <a:cs typeface="Gill Sans"/>
                <a:sym typeface="Gill Sans"/>
              </a:defRPr>
            </a:lvl2pPr>
            <a:lvl3pPr marR="0" lvl="2" algn="ctr" rtl="0">
              <a:spcBef>
                <a:spcPts val="0"/>
              </a:spcBef>
              <a:spcAft>
                <a:spcPts val="0"/>
              </a:spcAft>
              <a:buSzPts val="1400"/>
              <a:buNone/>
              <a:defRPr sz="4300" b="0" i="0" u="none" strike="noStrike" cap="none">
                <a:solidFill>
                  <a:schemeClr val="lt1"/>
                </a:solidFill>
                <a:latin typeface="Gill Sans"/>
                <a:ea typeface="Gill Sans"/>
                <a:cs typeface="Gill Sans"/>
                <a:sym typeface="Gill Sans"/>
              </a:defRPr>
            </a:lvl3pPr>
            <a:lvl4pPr marR="0" lvl="3" algn="ctr" rtl="0">
              <a:spcBef>
                <a:spcPts val="0"/>
              </a:spcBef>
              <a:spcAft>
                <a:spcPts val="0"/>
              </a:spcAft>
              <a:buSzPts val="1400"/>
              <a:buNone/>
              <a:defRPr sz="4300" b="0" i="0" u="none" strike="noStrike" cap="none">
                <a:solidFill>
                  <a:schemeClr val="lt1"/>
                </a:solidFill>
                <a:latin typeface="Gill Sans"/>
                <a:ea typeface="Gill Sans"/>
                <a:cs typeface="Gill Sans"/>
                <a:sym typeface="Gill Sans"/>
              </a:defRPr>
            </a:lvl4pPr>
            <a:lvl5pPr marR="0" lvl="4" algn="ctr" rtl="0">
              <a:spcBef>
                <a:spcPts val="0"/>
              </a:spcBef>
              <a:spcAft>
                <a:spcPts val="0"/>
              </a:spcAft>
              <a:buSzPts val="1400"/>
              <a:buNone/>
              <a:defRPr sz="4300" b="0" i="0" u="none" strike="noStrike" cap="none">
                <a:solidFill>
                  <a:schemeClr val="lt1"/>
                </a:solidFill>
                <a:latin typeface="Gill Sans"/>
                <a:ea typeface="Gill Sans"/>
                <a:cs typeface="Gill Sans"/>
                <a:sym typeface="Gill Sans"/>
              </a:defRPr>
            </a:lvl5pPr>
            <a:lvl6pPr marR="0" lvl="5" algn="ctr" rtl="0">
              <a:spcBef>
                <a:spcPts val="0"/>
              </a:spcBef>
              <a:spcAft>
                <a:spcPts val="0"/>
              </a:spcAft>
              <a:buSzPts val="1400"/>
              <a:buNone/>
              <a:defRPr sz="4320" b="0" i="0" u="none" strike="noStrike" cap="none">
                <a:solidFill>
                  <a:schemeClr val="lt1"/>
                </a:solidFill>
                <a:latin typeface="Gill Sans"/>
                <a:ea typeface="Gill Sans"/>
                <a:cs typeface="Gill Sans"/>
                <a:sym typeface="Gill Sans"/>
              </a:defRPr>
            </a:lvl6pPr>
            <a:lvl7pPr marR="0" lvl="6" algn="ctr" rtl="0">
              <a:spcBef>
                <a:spcPts val="0"/>
              </a:spcBef>
              <a:spcAft>
                <a:spcPts val="0"/>
              </a:spcAft>
              <a:buSzPts val="1400"/>
              <a:buNone/>
              <a:defRPr sz="4320" b="0" i="0" u="none" strike="noStrike" cap="none">
                <a:solidFill>
                  <a:schemeClr val="lt1"/>
                </a:solidFill>
                <a:latin typeface="Gill Sans"/>
                <a:ea typeface="Gill Sans"/>
                <a:cs typeface="Gill Sans"/>
                <a:sym typeface="Gill Sans"/>
              </a:defRPr>
            </a:lvl7pPr>
            <a:lvl8pPr marR="0" lvl="7" algn="ctr" rtl="0">
              <a:spcBef>
                <a:spcPts val="0"/>
              </a:spcBef>
              <a:spcAft>
                <a:spcPts val="0"/>
              </a:spcAft>
              <a:buSzPts val="1400"/>
              <a:buNone/>
              <a:defRPr sz="4320" b="0" i="0" u="none" strike="noStrike" cap="none">
                <a:solidFill>
                  <a:schemeClr val="lt1"/>
                </a:solidFill>
                <a:latin typeface="Gill Sans"/>
                <a:ea typeface="Gill Sans"/>
                <a:cs typeface="Gill Sans"/>
                <a:sym typeface="Gill Sans"/>
              </a:defRPr>
            </a:lvl8pPr>
            <a:lvl9pPr marR="0" lvl="8" algn="ctr" rtl="0">
              <a:spcBef>
                <a:spcPts val="0"/>
              </a:spcBef>
              <a:spcAft>
                <a:spcPts val="0"/>
              </a:spcAft>
              <a:buSzPts val="1400"/>
              <a:buNone/>
              <a:defRPr sz="4320" b="0" i="0" u="none" strike="noStrike" cap="none">
                <a:solidFill>
                  <a:schemeClr val="lt1"/>
                </a:solidFill>
                <a:latin typeface="Gill Sans"/>
                <a:ea typeface="Gill Sans"/>
                <a:cs typeface="Gill Sans"/>
                <a:sym typeface="Gill Sans"/>
              </a:defRPr>
            </a:lvl9pPr>
          </a:lstStyle>
          <a:p>
            <a:endParaRPr/>
          </a:p>
        </p:txBody>
      </p:sp>
      <p:sp>
        <p:nvSpPr>
          <p:cNvPr id="18" name="Google Shape;18;p43"/>
          <p:cNvSpPr txBox="1">
            <a:spLocks noGrp="1"/>
          </p:cNvSpPr>
          <p:nvPr>
            <p:ph type="body" idx="1"/>
          </p:nvPr>
        </p:nvSpPr>
        <p:spPr>
          <a:xfrm>
            <a:off x="849312" y="1460500"/>
            <a:ext cx="7445400" cy="3011400"/>
          </a:xfrm>
          <a:prstGeom prst="rect">
            <a:avLst/>
          </a:prstGeom>
          <a:noFill/>
          <a:ln>
            <a:noFill/>
          </a:ln>
        </p:spPr>
        <p:txBody>
          <a:bodyPr spcFirstLastPara="1" wrap="square" lIns="50800" tIns="50800" rIns="50800" bIns="50800" anchor="ctr" anchorCtr="0">
            <a:noAutofit/>
          </a:bodyPr>
          <a:lstStyle>
            <a:lvl1pPr marL="457200" marR="0" lvl="0" indent="-445769" algn="l" rtl="0">
              <a:spcBef>
                <a:spcPts val="1313"/>
              </a:spcBef>
              <a:spcAft>
                <a:spcPts val="0"/>
              </a:spcAft>
              <a:buClr>
                <a:schemeClr val="lt1"/>
              </a:buClr>
              <a:buSzPts val="3420"/>
              <a:buFont typeface="Gill Sans"/>
              <a:buChar char="•"/>
              <a:defRPr sz="2000" b="0" i="0" u="none" strike="noStrike" cap="none">
                <a:solidFill>
                  <a:schemeClr val="lt1"/>
                </a:solidFill>
                <a:latin typeface="Gill Sans"/>
                <a:ea typeface="Gill Sans"/>
                <a:cs typeface="Gill Sans"/>
                <a:sym typeface="Gill Sans"/>
              </a:defRPr>
            </a:lvl1pPr>
            <a:lvl2pPr marL="914400" marR="0" lvl="1" indent="-445769" algn="l" rtl="0">
              <a:spcBef>
                <a:spcPts val="1313"/>
              </a:spcBef>
              <a:spcAft>
                <a:spcPts val="0"/>
              </a:spcAft>
              <a:buClr>
                <a:schemeClr val="lt1"/>
              </a:buClr>
              <a:buSzPts val="3420"/>
              <a:buFont typeface="Gill Sans"/>
              <a:buChar char="•"/>
              <a:defRPr sz="2000" b="0" i="0" u="none" strike="noStrike" cap="none">
                <a:solidFill>
                  <a:schemeClr val="lt1"/>
                </a:solidFill>
                <a:latin typeface="Gill Sans"/>
                <a:ea typeface="Gill Sans"/>
                <a:cs typeface="Gill Sans"/>
                <a:sym typeface="Gill Sans"/>
              </a:defRPr>
            </a:lvl2pPr>
            <a:lvl3pPr marL="1371600" marR="0" lvl="2" indent="-445769" algn="l" rtl="0">
              <a:spcBef>
                <a:spcPts val="1313"/>
              </a:spcBef>
              <a:spcAft>
                <a:spcPts val="0"/>
              </a:spcAft>
              <a:buClr>
                <a:schemeClr val="lt1"/>
              </a:buClr>
              <a:buSzPts val="3420"/>
              <a:buFont typeface="Gill Sans"/>
              <a:buChar char="•"/>
              <a:defRPr sz="2000" b="0" i="0" u="none" strike="noStrike" cap="none">
                <a:solidFill>
                  <a:schemeClr val="lt1"/>
                </a:solidFill>
                <a:latin typeface="Gill Sans"/>
                <a:ea typeface="Gill Sans"/>
                <a:cs typeface="Gill Sans"/>
                <a:sym typeface="Gill Sans"/>
              </a:defRPr>
            </a:lvl3pPr>
            <a:lvl4pPr marL="1828800" marR="0" lvl="3" indent="-445769" algn="l" rtl="0">
              <a:spcBef>
                <a:spcPts val="1313"/>
              </a:spcBef>
              <a:spcAft>
                <a:spcPts val="0"/>
              </a:spcAft>
              <a:buClr>
                <a:schemeClr val="lt1"/>
              </a:buClr>
              <a:buSzPts val="3420"/>
              <a:buFont typeface="Gill Sans"/>
              <a:buChar char="•"/>
              <a:defRPr sz="2000" b="0" i="0" u="none" strike="noStrike" cap="none">
                <a:solidFill>
                  <a:schemeClr val="lt1"/>
                </a:solidFill>
                <a:latin typeface="Gill Sans"/>
                <a:ea typeface="Gill Sans"/>
                <a:cs typeface="Gill Sans"/>
                <a:sym typeface="Gill Sans"/>
              </a:defRPr>
            </a:lvl4pPr>
            <a:lvl5pPr marL="2286000" marR="0" lvl="4" indent="-445770" algn="l" rtl="0">
              <a:spcBef>
                <a:spcPts val="1313"/>
              </a:spcBef>
              <a:spcAft>
                <a:spcPts val="0"/>
              </a:spcAft>
              <a:buClr>
                <a:schemeClr val="lt1"/>
              </a:buClr>
              <a:buSzPts val="3420"/>
              <a:buFont typeface="Gill Sans"/>
              <a:buChar char="•"/>
              <a:defRPr sz="2000" b="0" i="0" u="none" strike="noStrike" cap="none">
                <a:solidFill>
                  <a:schemeClr val="lt1"/>
                </a:solidFill>
                <a:latin typeface="Gill Sans"/>
                <a:ea typeface="Gill Sans"/>
                <a:cs typeface="Gill Sans"/>
                <a:sym typeface="Gill Sans"/>
              </a:defRPr>
            </a:lvl5pPr>
            <a:lvl6pPr marL="2743200" marR="0" lvl="5" indent="-454782" algn="l" rtl="0">
              <a:spcBef>
                <a:spcPts val="1311"/>
              </a:spcBef>
              <a:spcAft>
                <a:spcPts val="0"/>
              </a:spcAft>
              <a:buClr>
                <a:schemeClr val="lt1"/>
              </a:buClr>
              <a:buSzPts val="3562"/>
              <a:buFont typeface="Gill Sans"/>
              <a:buChar char="•"/>
              <a:defRPr sz="2083" b="0" i="0" u="none" strike="noStrike" cap="none">
                <a:solidFill>
                  <a:schemeClr val="lt1"/>
                </a:solidFill>
                <a:latin typeface="Gill Sans"/>
                <a:ea typeface="Gill Sans"/>
                <a:cs typeface="Gill Sans"/>
                <a:sym typeface="Gill Sans"/>
              </a:defRPr>
            </a:lvl6pPr>
            <a:lvl7pPr marL="3200400" marR="0" lvl="6" indent="-454782" algn="l" rtl="0">
              <a:spcBef>
                <a:spcPts val="1311"/>
              </a:spcBef>
              <a:spcAft>
                <a:spcPts val="0"/>
              </a:spcAft>
              <a:buClr>
                <a:schemeClr val="lt1"/>
              </a:buClr>
              <a:buSzPts val="3562"/>
              <a:buFont typeface="Gill Sans"/>
              <a:buChar char="•"/>
              <a:defRPr sz="2083" b="0" i="0" u="none" strike="noStrike" cap="none">
                <a:solidFill>
                  <a:schemeClr val="lt1"/>
                </a:solidFill>
                <a:latin typeface="Gill Sans"/>
                <a:ea typeface="Gill Sans"/>
                <a:cs typeface="Gill Sans"/>
                <a:sym typeface="Gill Sans"/>
              </a:defRPr>
            </a:lvl7pPr>
            <a:lvl8pPr marL="3657600" marR="0" lvl="7" indent="-454782" algn="l" rtl="0">
              <a:spcBef>
                <a:spcPts val="1311"/>
              </a:spcBef>
              <a:spcAft>
                <a:spcPts val="0"/>
              </a:spcAft>
              <a:buClr>
                <a:schemeClr val="lt1"/>
              </a:buClr>
              <a:buSzPts val="3562"/>
              <a:buFont typeface="Gill Sans"/>
              <a:buChar char="•"/>
              <a:defRPr sz="2083" b="0" i="0" u="none" strike="noStrike" cap="none">
                <a:solidFill>
                  <a:schemeClr val="lt1"/>
                </a:solidFill>
                <a:latin typeface="Gill Sans"/>
                <a:ea typeface="Gill Sans"/>
                <a:cs typeface="Gill Sans"/>
                <a:sym typeface="Gill Sans"/>
              </a:defRPr>
            </a:lvl8pPr>
            <a:lvl9pPr marL="4114800" marR="0" lvl="8" indent="-454782" algn="l" rtl="0">
              <a:spcBef>
                <a:spcPts val="1311"/>
              </a:spcBef>
              <a:spcAft>
                <a:spcPts val="0"/>
              </a:spcAft>
              <a:buClr>
                <a:schemeClr val="lt1"/>
              </a:buClr>
              <a:buSzPts val="3562"/>
              <a:buFont typeface="Gill Sans"/>
              <a:buChar char="•"/>
              <a:defRPr sz="2083" b="0" i="0" u="none" strike="noStrike" cap="none">
                <a:solidFill>
                  <a:schemeClr val="lt1"/>
                </a:solidFill>
                <a:latin typeface="Gill Sans"/>
                <a:ea typeface="Gill Sans"/>
                <a:cs typeface="Gill Sans"/>
                <a:sym typeface="Gill Sans"/>
              </a:defRPr>
            </a:lvl9pPr>
          </a:lstStyle>
          <a:p>
            <a:endParaRPr/>
          </a:p>
        </p:txBody>
      </p:sp>
      <p:sp>
        <p:nvSpPr>
          <p:cNvPr id="19" name="Google Shape;19;p43"/>
          <p:cNvSpPr txBox="1"/>
          <p:nvPr/>
        </p:nvSpPr>
        <p:spPr>
          <a:xfrm>
            <a:off x="0" y="0"/>
            <a:ext cx="9144000" cy="36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2300" b="0" i="0" u="none">
              <a:solidFill>
                <a:srgbClr val="FFFFFF"/>
              </a:solidFill>
              <a:latin typeface="Gill Sans"/>
              <a:ea typeface="Gill Sans"/>
              <a:cs typeface="Gill Sans"/>
              <a:sym typeface="Gill Sans"/>
            </a:endParaRPr>
          </a:p>
        </p:txBody>
      </p:sp>
      <p:sp>
        <p:nvSpPr>
          <p:cNvPr id="20" name="Google Shape;20;p43"/>
          <p:cNvSpPr txBox="1"/>
          <p:nvPr/>
        </p:nvSpPr>
        <p:spPr>
          <a:xfrm>
            <a:off x="-3175" y="4776787"/>
            <a:ext cx="9144000" cy="362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None/>
            </a:pPr>
            <a:endParaRPr sz="2300" b="0" i="0" u="none">
              <a:solidFill>
                <a:srgbClr val="FFFFFF"/>
              </a:solidFill>
              <a:latin typeface="Gill Sans"/>
              <a:ea typeface="Gill Sans"/>
              <a:cs typeface="Gill Sans"/>
              <a:sym typeface="Gill Sans"/>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3" Type="http://schemas.openxmlformats.org/officeDocument/2006/relationships/hyperlink" Target="https://www.flickr.com/photos/dinnerseries/23570475099" TargetMode="External"/><Relationship Id="rId2" Type="http://schemas.openxmlformats.org/officeDocument/2006/relationships/notesSlide" Target="../notesSlides/notesSlide51.xml"/><Relationship Id="rId1" Type="http://schemas.openxmlformats.org/officeDocument/2006/relationships/slideLayout" Target="../slideLayouts/slideLayout5.xml"/><Relationship Id="rId4" Type="http://schemas.openxmlformats.org/officeDocument/2006/relationships/hyperlink" Target="about:blank"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
        <p:cNvGrpSpPr/>
        <p:nvPr/>
      </p:nvGrpSpPr>
      <p:grpSpPr>
        <a:xfrm>
          <a:off x="0" y="0"/>
          <a:ext cx="0" cy="0"/>
          <a:chOff x="0" y="0"/>
          <a:chExt cx="0" cy="0"/>
        </a:xfrm>
      </p:grpSpPr>
      <p:sp>
        <p:nvSpPr>
          <p:cNvPr id="42" name="Google Shape;42;p1"/>
          <p:cNvSpPr txBox="1">
            <a:spLocks noGrp="1"/>
          </p:cNvSpPr>
          <p:nvPr>
            <p:ph type="title"/>
          </p:nvPr>
        </p:nvSpPr>
        <p:spPr>
          <a:xfrm>
            <a:off x="647700" y="862012"/>
            <a:ext cx="7837487" cy="1733550"/>
          </a:xfrm>
          <a:prstGeom prst="rect">
            <a:avLst/>
          </a:prstGeom>
          <a:noFill/>
          <a:ln>
            <a:noFill/>
          </a:ln>
        </p:spPr>
        <p:txBody>
          <a:bodyPr spcFirstLastPara="1" wrap="square" lIns="38100" tIns="38100" rIns="38100" bIns="38100" anchor="b" anchorCtr="0">
            <a:noAutofit/>
          </a:bodyPr>
          <a:lstStyle/>
          <a:p>
            <a:pPr marL="0" lvl="0" indent="0" algn="ctr" rtl="0">
              <a:lnSpc>
                <a:spcPct val="100000"/>
              </a:lnSpc>
              <a:spcBef>
                <a:spcPts val="0"/>
              </a:spcBef>
              <a:spcAft>
                <a:spcPts val="0"/>
              </a:spcAft>
              <a:buClr>
                <a:srgbClr val="FFCC66"/>
              </a:buClr>
              <a:buSzPts val="4400"/>
              <a:buFont typeface="Gill Sans"/>
              <a:buNone/>
            </a:pPr>
            <a:r>
              <a:rPr lang="en-US" sz="4400" b="0" i="0" u="none">
                <a:solidFill>
                  <a:srgbClr val="FFCC66"/>
                </a:solidFill>
                <a:latin typeface="Gill Sans"/>
                <a:ea typeface="Gill Sans"/>
                <a:cs typeface="Gill Sans"/>
                <a:sym typeface="Gill Sans"/>
              </a:rPr>
              <a:t>PHP Object Oriented Programming (OOP)</a:t>
            </a:r>
            <a:endParaRPr/>
          </a:p>
        </p:txBody>
      </p:sp>
      <p:sp>
        <p:nvSpPr>
          <p:cNvPr id="43" name="Google Shape;43;p1"/>
          <p:cNvSpPr txBox="1">
            <a:spLocks noGrp="1"/>
          </p:cNvSpPr>
          <p:nvPr>
            <p:ph type="body" idx="1"/>
          </p:nvPr>
        </p:nvSpPr>
        <p:spPr>
          <a:xfrm>
            <a:off x="1039812" y="2649537"/>
            <a:ext cx="7054850" cy="873125"/>
          </a:xfrm>
          <a:prstGeom prst="rect">
            <a:avLst/>
          </a:prstGeom>
          <a:noFill/>
          <a:ln>
            <a:noFill/>
          </a:ln>
        </p:spPr>
        <p:txBody>
          <a:bodyPr spcFirstLastPara="1" wrap="square" lIns="38100" tIns="38100" rIns="38100" bIns="38100" anchor="t" anchorCtr="0">
            <a:noAutofit/>
          </a:bodyPr>
          <a:lstStyle/>
          <a:p>
            <a:pPr marL="0" lvl="0" indent="0" algn="ctr" rtl="0">
              <a:lnSpc>
                <a:spcPct val="100000"/>
              </a:lnSpc>
              <a:spcBef>
                <a:spcPts val="0"/>
              </a:spcBef>
              <a:spcAft>
                <a:spcPts val="0"/>
              </a:spcAft>
              <a:buClr>
                <a:schemeClr val="lt1"/>
              </a:buClr>
              <a:buSzPts val="2700"/>
              <a:buFont typeface="Gill Sans"/>
              <a:buNone/>
            </a:pPr>
            <a:endParaRPr/>
          </a:p>
        </p:txBody>
      </p:sp>
      <p:pic>
        <p:nvPicPr>
          <p:cNvPr id="44" name="Google Shape;44;p1"/>
          <p:cNvPicPr preferRelativeResize="0"/>
          <p:nvPr/>
        </p:nvPicPr>
        <p:blipFill rotWithShape="1">
          <a:blip r:embed="rId3">
            <a:alphaModFix/>
          </a:blip>
          <a:srcRect/>
          <a:stretch/>
        </p:blipFill>
        <p:spPr>
          <a:xfrm>
            <a:off x="7596187" y="4392612"/>
            <a:ext cx="996950" cy="338137"/>
          </a:xfrm>
          <a:prstGeom prst="rect">
            <a:avLst/>
          </a:prstGeom>
          <a:noFill/>
          <a:ln>
            <a:noFill/>
          </a:ln>
        </p:spPr>
      </p:pic>
      <p:sp>
        <p:nvSpPr>
          <p:cNvPr id="45" name="Google Shape;45;p1"/>
          <p:cNvSpPr txBox="1"/>
          <p:nvPr/>
        </p:nvSpPr>
        <p:spPr>
          <a:xfrm>
            <a:off x="2133600" y="4248150"/>
            <a:ext cx="55626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00"/>
              </a:buClr>
              <a:buSzPts val="2300"/>
              <a:buFont typeface="Gill Sans"/>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gd7696d76aa_0_1470"/>
          <p:cNvSpPr txBox="1">
            <a:spLocks noGrp="1"/>
          </p:cNvSpPr>
          <p:nvPr>
            <p:ph type="title"/>
          </p:nvPr>
        </p:nvSpPr>
        <p:spPr>
          <a:xfrm>
            <a:off x="1303800" y="598575"/>
            <a:ext cx="7030500" cy="6423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Intro to OOP</a:t>
            </a:r>
            <a:endParaRPr sz="4200">
              <a:solidFill>
                <a:srgbClr val="FFCC66"/>
              </a:solidFill>
            </a:endParaRPr>
          </a:p>
        </p:txBody>
      </p:sp>
      <p:sp>
        <p:nvSpPr>
          <p:cNvPr id="101" name="Google Shape;101;gd7696d76aa_0_1470"/>
          <p:cNvSpPr txBox="1">
            <a:spLocks noGrp="1"/>
          </p:cNvSpPr>
          <p:nvPr>
            <p:ph type="body" idx="1"/>
          </p:nvPr>
        </p:nvSpPr>
        <p:spPr>
          <a:xfrm>
            <a:off x="1303800" y="1387400"/>
            <a:ext cx="7255200" cy="3525000"/>
          </a:xfrm>
          <a:prstGeom prst="rect">
            <a:avLst/>
          </a:prstGeom>
        </p:spPr>
        <p:txBody>
          <a:bodyPr spcFirstLastPara="1" wrap="square" lIns="50800" tIns="50800" rIns="50800" bIns="50800" anchor="ctr" anchorCtr="0">
            <a:noAutofit/>
          </a:bodyPr>
          <a:lstStyle/>
          <a:p>
            <a:pPr marL="457200" lvl="0" indent="-445769" algn="just" rtl="0">
              <a:spcBef>
                <a:spcPts val="1000"/>
              </a:spcBef>
              <a:spcAft>
                <a:spcPts val="0"/>
              </a:spcAft>
              <a:buClr>
                <a:srgbClr val="FFFFFF"/>
              </a:buClr>
              <a:buSzPts val="3420"/>
              <a:buChar char="•"/>
            </a:pPr>
            <a:endParaRPr>
              <a:solidFill>
                <a:srgbClr val="FFFFFF"/>
              </a:solidFill>
            </a:endParaRPr>
          </a:p>
        </p:txBody>
      </p:sp>
      <p:pic>
        <p:nvPicPr>
          <p:cNvPr id="102" name="Google Shape;102;gd7696d76aa_0_1470"/>
          <p:cNvPicPr preferRelativeResize="0"/>
          <p:nvPr/>
        </p:nvPicPr>
        <p:blipFill rotWithShape="1">
          <a:blip r:embed="rId3">
            <a:alphaModFix/>
          </a:blip>
          <a:srcRect t="4470"/>
          <a:stretch/>
        </p:blipFill>
        <p:spPr>
          <a:xfrm>
            <a:off x="417356" y="1387400"/>
            <a:ext cx="8273270" cy="356687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d7696d76aa_0_1477"/>
          <p:cNvSpPr txBox="1">
            <a:spLocks noGrp="1"/>
          </p:cNvSpPr>
          <p:nvPr>
            <p:ph type="title"/>
          </p:nvPr>
        </p:nvSpPr>
        <p:spPr>
          <a:xfrm>
            <a:off x="1303800" y="598575"/>
            <a:ext cx="7030500" cy="6423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Intro to OOP</a:t>
            </a:r>
            <a:endParaRPr sz="4200">
              <a:solidFill>
                <a:srgbClr val="FFCC66"/>
              </a:solidFill>
            </a:endParaRPr>
          </a:p>
        </p:txBody>
      </p:sp>
      <p:sp>
        <p:nvSpPr>
          <p:cNvPr id="108" name="Google Shape;108;gd7696d76aa_0_1477"/>
          <p:cNvSpPr txBox="1">
            <a:spLocks noGrp="1"/>
          </p:cNvSpPr>
          <p:nvPr>
            <p:ph type="body" idx="1"/>
          </p:nvPr>
        </p:nvSpPr>
        <p:spPr>
          <a:xfrm>
            <a:off x="1303800" y="1387400"/>
            <a:ext cx="7255200" cy="3525000"/>
          </a:xfrm>
          <a:prstGeom prst="rect">
            <a:avLst/>
          </a:prstGeom>
        </p:spPr>
        <p:txBody>
          <a:bodyPr spcFirstLastPara="1" wrap="square" lIns="50800" tIns="50800" rIns="50800" bIns="50800" anchor="ctr" anchorCtr="0">
            <a:noAutofit/>
          </a:bodyPr>
          <a:lstStyle/>
          <a:p>
            <a:pPr marL="457200" lvl="0" indent="-433069" algn="just" rtl="0">
              <a:spcBef>
                <a:spcPts val="1000"/>
              </a:spcBef>
              <a:spcAft>
                <a:spcPts val="0"/>
              </a:spcAft>
              <a:buClr>
                <a:srgbClr val="FFFFFF"/>
              </a:buClr>
              <a:buSzPts val="3220"/>
              <a:buChar char="•"/>
            </a:pPr>
            <a:r>
              <a:rPr lang="en-US" sz="1800">
                <a:solidFill>
                  <a:srgbClr val="FFFFFF"/>
                </a:solidFill>
              </a:rPr>
              <a:t>This is really useful — teachers and students share many common features such as name, gender, and age, so it is convenient to only have to define those features once. </a:t>
            </a:r>
            <a:endParaRPr sz="1800">
              <a:solidFill>
                <a:srgbClr val="FFFFFF"/>
              </a:solidFill>
            </a:endParaRPr>
          </a:p>
          <a:p>
            <a:pPr marL="457200" lvl="0" indent="-433069" algn="just" rtl="0">
              <a:spcBef>
                <a:spcPts val="0"/>
              </a:spcBef>
              <a:spcAft>
                <a:spcPts val="0"/>
              </a:spcAft>
              <a:buClr>
                <a:srgbClr val="FFFFFF"/>
              </a:buClr>
              <a:buSzPts val="3220"/>
              <a:buChar char="•"/>
            </a:pPr>
            <a:r>
              <a:rPr lang="en-US" sz="1800">
                <a:solidFill>
                  <a:srgbClr val="FFFFFF"/>
                </a:solidFill>
              </a:rPr>
              <a:t>You can also define the same feature separately in different classes, as each definition of that feature will be in a different namespace. </a:t>
            </a:r>
            <a:endParaRPr sz="1800">
              <a:solidFill>
                <a:srgbClr val="FFFFFF"/>
              </a:solidFill>
            </a:endParaRPr>
          </a:p>
          <a:p>
            <a:pPr marL="457200" lvl="0" indent="-433069" algn="just" rtl="0">
              <a:spcBef>
                <a:spcPts val="0"/>
              </a:spcBef>
              <a:spcAft>
                <a:spcPts val="0"/>
              </a:spcAft>
              <a:buClr>
                <a:srgbClr val="FFFFFF"/>
              </a:buClr>
              <a:buSzPts val="3220"/>
              <a:buChar char="•"/>
            </a:pPr>
            <a:r>
              <a:rPr lang="en-US" sz="1800">
                <a:solidFill>
                  <a:srgbClr val="FFFFFF"/>
                </a:solidFill>
              </a:rPr>
              <a:t>For example, a student's greeting might be of the form "Yo, I'm [firstName]" (e.g Yo, I'm Sam), whereas a teacher might use something more formal, such as "Hello, my name is [Prefix] [lastName], and I teach [Subject]." (e.g Hello, My name is Mr Griffiths, and I teach Chemistry).</a:t>
            </a:r>
            <a:endParaRPr sz="180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gd7696d76aa_0_1483"/>
          <p:cNvSpPr txBox="1">
            <a:spLocks noGrp="1"/>
          </p:cNvSpPr>
          <p:nvPr>
            <p:ph type="title"/>
          </p:nvPr>
        </p:nvSpPr>
        <p:spPr>
          <a:xfrm>
            <a:off x="1303800" y="307250"/>
            <a:ext cx="7030500" cy="6423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Intro to OOP</a:t>
            </a:r>
            <a:endParaRPr sz="4200">
              <a:solidFill>
                <a:srgbClr val="FFCC66"/>
              </a:solidFill>
            </a:endParaRPr>
          </a:p>
        </p:txBody>
      </p:sp>
      <p:sp>
        <p:nvSpPr>
          <p:cNvPr id="114" name="Google Shape;114;gd7696d76aa_0_1483"/>
          <p:cNvSpPr txBox="1">
            <a:spLocks noGrp="1"/>
          </p:cNvSpPr>
          <p:nvPr>
            <p:ph type="body" idx="1"/>
          </p:nvPr>
        </p:nvSpPr>
        <p:spPr>
          <a:xfrm>
            <a:off x="1303800" y="949550"/>
            <a:ext cx="7255200" cy="1270500"/>
          </a:xfrm>
          <a:prstGeom prst="rect">
            <a:avLst/>
          </a:prstGeom>
        </p:spPr>
        <p:txBody>
          <a:bodyPr spcFirstLastPara="1" wrap="square" lIns="50800" tIns="50800" rIns="50800" bIns="50800" anchor="ctr" anchorCtr="0">
            <a:noAutofit/>
          </a:bodyPr>
          <a:lstStyle/>
          <a:p>
            <a:pPr marL="0" lvl="0" indent="0" algn="just" rtl="0">
              <a:spcBef>
                <a:spcPts val="1000"/>
              </a:spcBef>
              <a:spcAft>
                <a:spcPts val="0"/>
              </a:spcAft>
              <a:buClr>
                <a:schemeClr val="dk2"/>
              </a:buClr>
              <a:buSzPts val="1100"/>
              <a:buFont typeface="Arial"/>
              <a:buNone/>
            </a:pPr>
            <a:r>
              <a:rPr lang="en-US" sz="1800">
                <a:solidFill>
                  <a:srgbClr val="FFFFFF"/>
                </a:solidFill>
              </a:rPr>
              <a:t>You can now create object instances from your child classes. For example:</a:t>
            </a:r>
            <a:endParaRPr sz="1800">
              <a:solidFill>
                <a:srgbClr val="FFFFFF"/>
              </a:solidFill>
            </a:endParaRPr>
          </a:p>
          <a:p>
            <a:pPr marL="0" lvl="0" indent="0" algn="just" rtl="0">
              <a:spcBef>
                <a:spcPts val="1000"/>
              </a:spcBef>
              <a:spcAft>
                <a:spcPts val="0"/>
              </a:spcAft>
              <a:buClr>
                <a:schemeClr val="dk2"/>
              </a:buClr>
              <a:buSzPts val="1100"/>
              <a:buFont typeface="Arial"/>
              <a:buNone/>
            </a:pPr>
            <a:endParaRPr sz="1800">
              <a:solidFill>
                <a:srgbClr val="FFFFFF"/>
              </a:solidFill>
            </a:endParaRPr>
          </a:p>
          <a:p>
            <a:pPr marL="0" lvl="0" indent="0" algn="just" rtl="0">
              <a:spcBef>
                <a:spcPts val="1000"/>
              </a:spcBef>
              <a:spcAft>
                <a:spcPts val="1000"/>
              </a:spcAft>
              <a:buNone/>
            </a:pPr>
            <a:endParaRPr sz="1800">
              <a:solidFill>
                <a:srgbClr val="FFFFFF"/>
              </a:solidFill>
            </a:endParaRPr>
          </a:p>
        </p:txBody>
      </p:sp>
      <p:pic>
        <p:nvPicPr>
          <p:cNvPr id="115" name="Google Shape;115;gd7696d76aa_0_1483"/>
          <p:cNvPicPr preferRelativeResize="0"/>
          <p:nvPr/>
        </p:nvPicPr>
        <p:blipFill>
          <a:blip r:embed="rId3">
            <a:alphaModFix/>
          </a:blip>
          <a:stretch>
            <a:fillRect/>
          </a:stretch>
        </p:blipFill>
        <p:spPr>
          <a:xfrm>
            <a:off x="326424" y="1639075"/>
            <a:ext cx="8463125" cy="3062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3"/>
          <p:cNvSpPr txBox="1">
            <a:spLocks noGrp="1"/>
          </p:cNvSpPr>
          <p:nvPr>
            <p:ph type="title"/>
          </p:nvPr>
        </p:nvSpPr>
        <p:spPr>
          <a:xfrm>
            <a:off x="1066800" y="361950"/>
            <a:ext cx="7237412" cy="128905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3600"/>
              <a:buFont typeface="Gill Sans"/>
              <a:buNone/>
            </a:pPr>
            <a:r>
              <a:rPr lang="en-US" sz="3600" b="0" i="0" u="none">
                <a:solidFill>
                  <a:srgbClr val="FFCC66"/>
                </a:solidFill>
                <a:latin typeface="Gill Sans"/>
                <a:ea typeface="Gill Sans"/>
                <a:cs typeface="Gill Sans"/>
                <a:sym typeface="Gill Sans"/>
              </a:rPr>
              <a:t>Object Oriented Programming (OOP)</a:t>
            </a:r>
            <a:endParaRPr/>
          </a:p>
        </p:txBody>
      </p:sp>
      <p:sp>
        <p:nvSpPr>
          <p:cNvPr id="121" name="Google Shape;121;p3"/>
          <p:cNvSpPr txBox="1"/>
          <p:nvPr/>
        </p:nvSpPr>
        <p:spPr>
          <a:xfrm>
            <a:off x="1220787" y="1733550"/>
            <a:ext cx="6588125" cy="1860550"/>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2000"/>
              <a:buFont typeface="Gill Sans"/>
              <a:buNone/>
            </a:pPr>
            <a:r>
              <a:rPr lang="en-US" sz="2000" b="0" i="0" u="none">
                <a:solidFill>
                  <a:schemeClr val="lt1"/>
                </a:solidFill>
                <a:latin typeface="Gill Sans"/>
                <a:ea typeface="Gill Sans"/>
                <a:cs typeface="Gill Sans"/>
                <a:sym typeface="Gill Sans"/>
              </a:rPr>
              <a:t>Object-oriented programming (OOP) is a programming paradigm that represents concepts as "objects" that have </a:t>
            </a:r>
            <a:r>
              <a:rPr lang="en-US" sz="2000" b="0" i="0" u="none">
                <a:solidFill>
                  <a:srgbClr val="FF00FF"/>
                </a:solidFill>
                <a:latin typeface="Gill Sans"/>
                <a:ea typeface="Gill Sans"/>
                <a:cs typeface="Gill Sans"/>
                <a:sym typeface="Gill Sans"/>
              </a:rPr>
              <a:t>data fields</a:t>
            </a:r>
            <a:r>
              <a:rPr lang="en-US" sz="2000" b="0" i="0" u="none">
                <a:solidFill>
                  <a:srgbClr val="FFFF00"/>
                </a:solidFill>
                <a:latin typeface="Gill Sans"/>
                <a:ea typeface="Gill Sans"/>
                <a:cs typeface="Gill Sans"/>
                <a:sym typeface="Gill Sans"/>
              </a:rPr>
              <a:t> </a:t>
            </a:r>
            <a:r>
              <a:rPr lang="en-US" sz="2000" b="0" i="0" u="none">
                <a:solidFill>
                  <a:srgbClr val="FFFFFF"/>
                </a:solidFill>
                <a:latin typeface="Gill Sans"/>
                <a:ea typeface="Gill Sans"/>
                <a:cs typeface="Gill Sans"/>
                <a:sym typeface="Gill Sans"/>
              </a:rPr>
              <a:t>(attributes that describe the object) and associated procedures known as </a:t>
            </a:r>
            <a:r>
              <a:rPr lang="en-US" sz="2000" b="0" i="0" u="none">
                <a:solidFill>
                  <a:srgbClr val="FF00FF"/>
                </a:solidFill>
                <a:latin typeface="Gill Sans"/>
                <a:ea typeface="Gill Sans"/>
                <a:cs typeface="Gill Sans"/>
                <a:sym typeface="Gill Sans"/>
              </a:rPr>
              <a:t>methods</a:t>
            </a:r>
            <a:r>
              <a:rPr lang="en-US" sz="2000" b="0" i="0" u="none">
                <a:solidFill>
                  <a:srgbClr val="FFFFFF"/>
                </a:solidFill>
                <a:latin typeface="Gill Sans"/>
                <a:ea typeface="Gill Sans"/>
                <a:cs typeface="Gill Sans"/>
                <a:sym typeface="Gill Sans"/>
              </a:rPr>
              <a:t>. Objects, which are usually instances of classes, are used to interact with one another to design applications and computer programs</a:t>
            </a:r>
            <a:r>
              <a:rPr lang="en-US" sz="2000" b="0" i="0" u="none">
                <a:solidFill>
                  <a:srgbClr val="FFFF00"/>
                </a:solidFill>
                <a:latin typeface="Gill Sans"/>
                <a:ea typeface="Gill Sans"/>
                <a:cs typeface="Gill Sans"/>
                <a:sym typeface="Gill Sans"/>
              </a:rPr>
              <a:t>.</a:t>
            </a:r>
            <a:endParaRPr/>
          </a:p>
        </p:txBody>
      </p:sp>
      <p:sp>
        <p:nvSpPr>
          <p:cNvPr id="122" name="Google Shape;122;p3"/>
          <p:cNvSpPr txBox="1"/>
          <p:nvPr/>
        </p:nvSpPr>
        <p:spPr>
          <a:xfrm>
            <a:off x="828675" y="4337050"/>
            <a:ext cx="6091237" cy="306387"/>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FFFF00"/>
              </a:buClr>
              <a:buSzPts val="2000"/>
              <a:buFont typeface="Gill Sans"/>
              <a:buNone/>
            </a:pPr>
            <a:r>
              <a:rPr lang="en-US" sz="2000" b="0" i="0" u="none">
                <a:solidFill>
                  <a:srgbClr val="FFFF00"/>
                </a:solidFill>
                <a:latin typeface="Gill Sans"/>
                <a:ea typeface="Gill Sans"/>
                <a:cs typeface="Gill Sans"/>
                <a:sym typeface="Gill Sans"/>
              </a:rPr>
              <a:t>http://en.wikipedia.org/wiki/Object-oriented_programming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4"/>
          <p:cNvSpPr txBox="1">
            <a:spLocks noGrp="1"/>
          </p:cNvSpPr>
          <p:nvPr>
            <p:ph type="title"/>
          </p:nvPr>
        </p:nvSpPr>
        <p:spPr>
          <a:xfrm>
            <a:off x="849312" y="361950"/>
            <a:ext cx="6923087" cy="1058862"/>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Definitions</a:t>
            </a:r>
            <a:endParaRPr/>
          </a:p>
        </p:txBody>
      </p:sp>
      <p:sp>
        <p:nvSpPr>
          <p:cNvPr id="128" name="Google Shape;128;p4"/>
          <p:cNvSpPr txBox="1">
            <a:spLocks noGrp="1"/>
          </p:cNvSpPr>
          <p:nvPr>
            <p:ph type="body" idx="1"/>
          </p:nvPr>
        </p:nvSpPr>
        <p:spPr>
          <a:xfrm>
            <a:off x="849312" y="1460500"/>
            <a:ext cx="7440612" cy="1949450"/>
          </a:xfrm>
          <a:prstGeom prst="rect">
            <a:avLst/>
          </a:prstGeom>
          <a:noFill/>
          <a:ln>
            <a:noFill/>
          </a:ln>
        </p:spPr>
        <p:txBody>
          <a:bodyPr spcFirstLastPara="1" wrap="square" lIns="50800" tIns="50800" rIns="50800" bIns="50800" anchor="ctr" anchorCtr="0">
            <a:noAutofit/>
          </a:bodyPr>
          <a:lstStyle/>
          <a:p>
            <a:pPr marL="425450" lvl="0" indent="-303212" algn="l" rtl="0">
              <a:lnSpc>
                <a:spcPct val="100000"/>
              </a:lnSpc>
              <a:spcBef>
                <a:spcPts val="0"/>
              </a:spcBef>
              <a:spcAft>
                <a:spcPts val="0"/>
              </a:spcAft>
              <a:buClr>
                <a:srgbClr val="FF7F00"/>
              </a:buClr>
              <a:buSzPts val="3591"/>
              <a:buFont typeface="Gill Sans"/>
              <a:buChar char="•"/>
            </a:pPr>
            <a:r>
              <a:rPr lang="en-US" sz="2100" b="0" i="0" u="none">
                <a:solidFill>
                  <a:srgbClr val="FF7F00"/>
                </a:solidFill>
                <a:latin typeface="Gill Sans"/>
                <a:ea typeface="Gill Sans"/>
                <a:cs typeface="Gill Sans"/>
                <a:sym typeface="Gill Sans"/>
              </a:rPr>
              <a:t>Class</a:t>
            </a:r>
            <a:r>
              <a:rPr lang="en-US" sz="2100" b="0" i="0" u="none">
                <a:solidFill>
                  <a:schemeClr val="lt1"/>
                </a:solidFill>
                <a:latin typeface="Gill Sans"/>
                <a:ea typeface="Gill Sans"/>
                <a:cs typeface="Gill Sans"/>
                <a:sym typeface="Gill Sans"/>
              </a:rPr>
              <a:t> - a template - Dog</a:t>
            </a:r>
            <a:endParaRPr/>
          </a:p>
          <a:p>
            <a:pPr marL="425450" lvl="0" indent="-303212" algn="l" rtl="0">
              <a:lnSpc>
                <a:spcPct val="100000"/>
              </a:lnSpc>
              <a:spcBef>
                <a:spcPts val="1200"/>
              </a:spcBef>
              <a:spcAft>
                <a:spcPts val="0"/>
              </a:spcAft>
              <a:buClr>
                <a:srgbClr val="FF7F00"/>
              </a:buClr>
              <a:buSzPts val="3591"/>
              <a:buFont typeface="Gill Sans"/>
              <a:buChar char="•"/>
            </a:pPr>
            <a:r>
              <a:rPr lang="en-US" sz="2100" b="0" i="0" u="none">
                <a:solidFill>
                  <a:srgbClr val="FF7F00"/>
                </a:solidFill>
                <a:latin typeface="Gill Sans"/>
                <a:ea typeface="Gill Sans"/>
                <a:cs typeface="Gill Sans"/>
                <a:sym typeface="Gill Sans"/>
              </a:rPr>
              <a:t>Method </a:t>
            </a:r>
            <a:r>
              <a:rPr lang="en-US" sz="2100" b="0" i="0" u="none">
                <a:solidFill>
                  <a:schemeClr val="lt1"/>
                </a:solidFill>
                <a:latin typeface="Gill Sans"/>
                <a:ea typeface="Gill Sans"/>
                <a:cs typeface="Gill Sans"/>
                <a:sym typeface="Gill Sans"/>
              </a:rPr>
              <a:t>- A defined capability of a class - bark()</a:t>
            </a:r>
            <a:endParaRPr/>
          </a:p>
          <a:p>
            <a:pPr marL="425450" lvl="0" indent="-303212" algn="l" rtl="0">
              <a:lnSpc>
                <a:spcPct val="100000"/>
              </a:lnSpc>
              <a:spcBef>
                <a:spcPts val="1200"/>
              </a:spcBef>
              <a:spcAft>
                <a:spcPts val="0"/>
              </a:spcAft>
              <a:buClr>
                <a:srgbClr val="FF7F00"/>
              </a:buClr>
              <a:buSzPts val="3591"/>
              <a:buFont typeface="Gill Sans"/>
              <a:buChar char="•"/>
            </a:pPr>
            <a:r>
              <a:rPr lang="en-US" sz="2100" b="0" i="0" u="none">
                <a:solidFill>
                  <a:srgbClr val="FF7F00"/>
                </a:solidFill>
                <a:latin typeface="Gill Sans"/>
                <a:ea typeface="Gill Sans"/>
                <a:cs typeface="Gill Sans"/>
                <a:sym typeface="Gill Sans"/>
              </a:rPr>
              <a:t>Object or Instance</a:t>
            </a:r>
            <a:r>
              <a:rPr lang="en-US" sz="2100" b="0" i="0" u="none">
                <a:solidFill>
                  <a:schemeClr val="lt1"/>
                </a:solidFill>
                <a:latin typeface="Gill Sans"/>
                <a:ea typeface="Gill Sans"/>
                <a:cs typeface="Gill Sans"/>
                <a:sym typeface="Gill Sans"/>
              </a:rPr>
              <a:t> - A particular instance of a class - Lassie</a:t>
            </a:r>
            <a:endParaRPr/>
          </a:p>
        </p:txBody>
      </p:sp>
      <p:pic>
        <p:nvPicPr>
          <p:cNvPr id="129" name="Google Shape;129;p4"/>
          <p:cNvPicPr preferRelativeResize="0"/>
          <p:nvPr/>
        </p:nvPicPr>
        <p:blipFill rotWithShape="1">
          <a:blip r:embed="rId3">
            <a:alphaModFix/>
          </a:blip>
          <a:srcRect/>
          <a:stretch/>
        </p:blipFill>
        <p:spPr>
          <a:xfrm>
            <a:off x="7010400" y="666750"/>
            <a:ext cx="1498600" cy="998537"/>
          </a:xfrm>
          <a:prstGeom prst="rect">
            <a:avLst/>
          </a:prstGeom>
          <a:noFill/>
          <a:ln>
            <a:noFill/>
          </a:ln>
        </p:spPr>
      </p:pic>
      <p:sp>
        <p:nvSpPr>
          <p:cNvPr id="130" name="Google Shape;130;p4"/>
          <p:cNvSpPr txBox="1"/>
          <p:nvPr/>
        </p:nvSpPr>
        <p:spPr>
          <a:xfrm>
            <a:off x="3352800" y="4476750"/>
            <a:ext cx="5645150" cy="3079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00"/>
              </a:buClr>
              <a:buSzPts val="1400"/>
              <a:buFont typeface="Gill Sans"/>
              <a:buNone/>
            </a:pPr>
            <a:r>
              <a:rPr lang="en-US" sz="1400" b="0" i="0" u="none">
                <a:solidFill>
                  <a:srgbClr val="FFFF00"/>
                </a:solidFill>
                <a:latin typeface="Gill Sans"/>
                <a:ea typeface="Gill Sans"/>
                <a:cs typeface="Gill Sans"/>
                <a:sym typeface="Gill Sans"/>
              </a:rPr>
              <a:t>Image CC-By 2.0: https://www.flickr.com/photos/dinnerseries/23570475099</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5"/>
          <p:cNvSpPr txBox="1">
            <a:spLocks noGrp="1"/>
          </p:cNvSpPr>
          <p:nvPr>
            <p:ph type="title"/>
          </p:nvPr>
        </p:nvSpPr>
        <p:spPr>
          <a:xfrm>
            <a:off x="1220787" y="361950"/>
            <a:ext cx="5281612" cy="1058862"/>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Terminology: </a:t>
            </a:r>
            <a:r>
              <a:rPr lang="en-US" sz="4200" b="0" i="0" u="none">
                <a:solidFill>
                  <a:srgbClr val="FF7F00"/>
                </a:solidFill>
                <a:latin typeface="Gill Sans"/>
                <a:ea typeface="Gill Sans"/>
                <a:cs typeface="Gill Sans"/>
                <a:sym typeface="Gill Sans"/>
              </a:rPr>
              <a:t>Class</a:t>
            </a:r>
            <a:endParaRPr/>
          </a:p>
        </p:txBody>
      </p:sp>
      <p:sp>
        <p:nvSpPr>
          <p:cNvPr id="136" name="Google Shape;136;p5"/>
          <p:cNvSpPr txBox="1"/>
          <p:nvPr/>
        </p:nvSpPr>
        <p:spPr>
          <a:xfrm>
            <a:off x="1112837" y="1776412"/>
            <a:ext cx="7137400" cy="2547937"/>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2000"/>
              <a:buFont typeface="Gill Sans"/>
              <a:buNone/>
            </a:pPr>
            <a:r>
              <a:rPr lang="en-US" sz="2000" b="0" i="0" u="none">
                <a:solidFill>
                  <a:schemeClr val="lt1"/>
                </a:solidFill>
                <a:latin typeface="Gill Sans"/>
                <a:ea typeface="Gill Sans"/>
                <a:cs typeface="Gill Sans"/>
                <a:sym typeface="Gill Sans"/>
              </a:rPr>
              <a:t>Defines the abstract characteristics of a thing (object), including the thing’s characteristics (its attributes, fields, or properties) and the thing’s behaviors (the things it can do, or methods, operations, or features). One might say that a </a:t>
            </a:r>
            <a:r>
              <a:rPr lang="en-US" sz="2000" b="0" i="0" u="none">
                <a:solidFill>
                  <a:srgbClr val="FF7F00"/>
                </a:solidFill>
                <a:latin typeface="Gill Sans"/>
                <a:ea typeface="Gill Sans"/>
                <a:cs typeface="Gill Sans"/>
                <a:sym typeface="Gill Sans"/>
              </a:rPr>
              <a:t>class</a:t>
            </a:r>
            <a:r>
              <a:rPr lang="en-US" sz="2000" b="0" i="0" u="none">
                <a:solidFill>
                  <a:schemeClr val="lt1"/>
                </a:solidFill>
                <a:latin typeface="Gill Sans"/>
                <a:ea typeface="Gill Sans"/>
                <a:cs typeface="Gill Sans"/>
                <a:sym typeface="Gill Sans"/>
              </a:rPr>
              <a:t> is a </a:t>
            </a:r>
            <a:r>
              <a:rPr lang="en-US" sz="2000" b="0" i="0" u="none">
                <a:solidFill>
                  <a:srgbClr val="FF7F00"/>
                </a:solidFill>
                <a:latin typeface="Gill Sans"/>
                <a:ea typeface="Gill Sans"/>
                <a:cs typeface="Gill Sans"/>
                <a:sym typeface="Gill Sans"/>
              </a:rPr>
              <a:t>blueprint</a:t>
            </a:r>
            <a:r>
              <a:rPr lang="en-US" sz="2000" b="0" i="0" u="none">
                <a:solidFill>
                  <a:schemeClr val="lt1"/>
                </a:solidFill>
                <a:latin typeface="Gill Sans"/>
                <a:ea typeface="Gill Sans"/>
                <a:cs typeface="Gill Sans"/>
                <a:sym typeface="Gill Sans"/>
              </a:rPr>
              <a:t> or factory that describes the nature of something. For example, the </a:t>
            </a:r>
            <a:r>
              <a:rPr lang="en-US" sz="2000" b="0" i="0" u="none">
                <a:solidFill>
                  <a:srgbClr val="FF7F00"/>
                </a:solidFill>
                <a:latin typeface="Gill Sans"/>
                <a:ea typeface="Gill Sans"/>
                <a:cs typeface="Gill Sans"/>
                <a:sym typeface="Gill Sans"/>
              </a:rPr>
              <a:t>class</a:t>
            </a:r>
            <a:r>
              <a:rPr lang="en-US" sz="2000" b="0" i="0" u="none">
                <a:solidFill>
                  <a:schemeClr val="lt1"/>
                </a:solidFill>
                <a:latin typeface="Gill Sans"/>
                <a:ea typeface="Gill Sans"/>
                <a:cs typeface="Gill Sans"/>
                <a:sym typeface="Gill Sans"/>
              </a:rPr>
              <a:t> Dog would consist of traits shared by all dogs, such as breed and fur color (characteristics), and the ability to bark and sit (behaviors).</a:t>
            </a:r>
            <a:endParaRPr/>
          </a:p>
        </p:txBody>
      </p:sp>
      <p:pic>
        <p:nvPicPr>
          <p:cNvPr id="137" name="Google Shape;137;p5"/>
          <p:cNvPicPr preferRelativeResize="0"/>
          <p:nvPr/>
        </p:nvPicPr>
        <p:blipFill rotWithShape="1">
          <a:blip r:embed="rId3">
            <a:alphaModFix/>
          </a:blip>
          <a:srcRect/>
          <a:stretch/>
        </p:blipFill>
        <p:spPr>
          <a:xfrm>
            <a:off x="7010400" y="666750"/>
            <a:ext cx="1498600" cy="99853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6"/>
          <p:cNvSpPr txBox="1">
            <a:spLocks noGrp="1"/>
          </p:cNvSpPr>
          <p:nvPr>
            <p:ph type="title"/>
          </p:nvPr>
        </p:nvSpPr>
        <p:spPr>
          <a:xfrm>
            <a:off x="1220787" y="361950"/>
            <a:ext cx="5330825" cy="1058862"/>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Terminology: </a:t>
            </a:r>
            <a:r>
              <a:rPr lang="en-US" sz="4200" b="0" i="0" u="none">
                <a:solidFill>
                  <a:srgbClr val="FF00FF"/>
                </a:solidFill>
                <a:latin typeface="Gill Sans"/>
                <a:ea typeface="Gill Sans"/>
                <a:cs typeface="Gill Sans"/>
                <a:sym typeface="Gill Sans"/>
              </a:rPr>
              <a:t>Instance</a:t>
            </a:r>
            <a:endParaRPr/>
          </a:p>
        </p:txBody>
      </p:sp>
      <p:sp>
        <p:nvSpPr>
          <p:cNvPr id="143" name="Google Shape;143;p6"/>
          <p:cNvSpPr txBox="1"/>
          <p:nvPr/>
        </p:nvSpPr>
        <p:spPr>
          <a:xfrm>
            <a:off x="1112837" y="1930400"/>
            <a:ext cx="7137400" cy="1919287"/>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2200"/>
              <a:buFont typeface="Gill Sans"/>
              <a:buNone/>
            </a:pPr>
            <a:r>
              <a:rPr lang="en-US" sz="2200" b="0" i="0" u="none">
                <a:solidFill>
                  <a:schemeClr val="lt1"/>
                </a:solidFill>
                <a:latin typeface="Gill Sans"/>
                <a:ea typeface="Gill Sans"/>
                <a:cs typeface="Gill Sans"/>
                <a:sym typeface="Gill Sans"/>
              </a:rPr>
              <a:t>One can have an </a:t>
            </a:r>
            <a:r>
              <a:rPr lang="en-US" sz="2200" b="0" i="0" u="none">
                <a:solidFill>
                  <a:srgbClr val="FF00FF"/>
                </a:solidFill>
                <a:latin typeface="Gill Sans"/>
                <a:ea typeface="Gill Sans"/>
                <a:cs typeface="Gill Sans"/>
                <a:sym typeface="Gill Sans"/>
              </a:rPr>
              <a:t>instance</a:t>
            </a:r>
            <a:r>
              <a:rPr lang="en-US" sz="2200" b="0" i="0" u="none">
                <a:solidFill>
                  <a:schemeClr val="lt1"/>
                </a:solidFill>
                <a:latin typeface="Gill Sans"/>
                <a:ea typeface="Gill Sans"/>
                <a:cs typeface="Gill Sans"/>
                <a:sym typeface="Gill Sans"/>
              </a:rPr>
              <a:t> of a class or a particular object. The </a:t>
            </a:r>
            <a:r>
              <a:rPr lang="en-US" sz="2200" b="0" i="0" u="none">
                <a:solidFill>
                  <a:srgbClr val="FF00FF"/>
                </a:solidFill>
                <a:latin typeface="Gill Sans"/>
                <a:ea typeface="Gill Sans"/>
                <a:cs typeface="Gill Sans"/>
                <a:sym typeface="Gill Sans"/>
              </a:rPr>
              <a:t>instance</a:t>
            </a:r>
            <a:r>
              <a:rPr lang="en-US" sz="2200" b="0" i="0" u="none">
                <a:solidFill>
                  <a:schemeClr val="lt1"/>
                </a:solidFill>
                <a:latin typeface="Gill Sans"/>
                <a:ea typeface="Gill Sans"/>
                <a:cs typeface="Gill Sans"/>
                <a:sym typeface="Gill Sans"/>
              </a:rPr>
              <a:t> is the actual object created at runtime. In programmer jargon, the Lassie object is an </a:t>
            </a:r>
            <a:r>
              <a:rPr lang="en-US" sz="2200" b="0" i="0" u="none">
                <a:solidFill>
                  <a:srgbClr val="FF00FF"/>
                </a:solidFill>
                <a:latin typeface="Gill Sans"/>
                <a:ea typeface="Gill Sans"/>
                <a:cs typeface="Gill Sans"/>
                <a:sym typeface="Gill Sans"/>
              </a:rPr>
              <a:t>instance</a:t>
            </a:r>
            <a:r>
              <a:rPr lang="en-US" sz="2200" b="0" i="0" u="none">
                <a:solidFill>
                  <a:schemeClr val="lt1"/>
                </a:solidFill>
                <a:latin typeface="Gill Sans"/>
                <a:ea typeface="Gill Sans"/>
                <a:cs typeface="Gill Sans"/>
                <a:sym typeface="Gill Sans"/>
              </a:rPr>
              <a:t> of the Dog class. The set of values of the attributes of a particular </a:t>
            </a:r>
            <a:r>
              <a:rPr lang="en-US" sz="2200" b="0" i="0" u="none">
                <a:solidFill>
                  <a:srgbClr val="FF00FF"/>
                </a:solidFill>
                <a:latin typeface="Gill Sans"/>
                <a:ea typeface="Gill Sans"/>
                <a:cs typeface="Gill Sans"/>
                <a:sym typeface="Gill Sans"/>
              </a:rPr>
              <a:t>object</a:t>
            </a:r>
            <a:r>
              <a:rPr lang="en-US" sz="2200" b="0" i="0" u="none">
                <a:solidFill>
                  <a:schemeClr val="lt1"/>
                </a:solidFill>
                <a:latin typeface="Gill Sans"/>
                <a:ea typeface="Gill Sans"/>
                <a:cs typeface="Gill Sans"/>
                <a:sym typeface="Gill Sans"/>
              </a:rPr>
              <a:t> is called its state. The </a:t>
            </a:r>
            <a:r>
              <a:rPr lang="en-US" sz="2200" b="0" i="0" u="none">
                <a:solidFill>
                  <a:srgbClr val="FF00FF"/>
                </a:solidFill>
                <a:latin typeface="Gill Sans"/>
                <a:ea typeface="Gill Sans"/>
                <a:cs typeface="Gill Sans"/>
                <a:sym typeface="Gill Sans"/>
              </a:rPr>
              <a:t>object</a:t>
            </a:r>
            <a:r>
              <a:rPr lang="en-US" sz="2200" b="0" i="0" u="none">
                <a:solidFill>
                  <a:schemeClr val="lt1"/>
                </a:solidFill>
                <a:latin typeface="Gill Sans"/>
                <a:ea typeface="Gill Sans"/>
                <a:cs typeface="Gill Sans"/>
                <a:sym typeface="Gill Sans"/>
              </a:rPr>
              <a:t> consists of state and the behavior that is defined in the object’s class.</a:t>
            </a:r>
            <a:endParaRPr/>
          </a:p>
        </p:txBody>
      </p:sp>
      <p:sp>
        <p:nvSpPr>
          <p:cNvPr id="144" name="Google Shape;144;p6"/>
          <p:cNvSpPr txBox="1"/>
          <p:nvPr/>
        </p:nvSpPr>
        <p:spPr>
          <a:xfrm>
            <a:off x="2257425" y="4203700"/>
            <a:ext cx="4741862" cy="27305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FF00FF"/>
              </a:buClr>
              <a:buSzPts val="1700"/>
              <a:buFont typeface="Gill Sans"/>
              <a:buNone/>
            </a:pPr>
            <a:r>
              <a:rPr lang="en-US" sz="1700" b="0" i="0" u="none">
                <a:solidFill>
                  <a:srgbClr val="FF00FF"/>
                </a:solidFill>
                <a:latin typeface="Gill Sans"/>
                <a:ea typeface="Gill Sans"/>
                <a:cs typeface="Gill Sans"/>
                <a:sym typeface="Gill Sans"/>
              </a:rPr>
              <a:t>Object and Instance are often used interchangeably.</a:t>
            </a:r>
            <a:endParaRPr/>
          </a:p>
        </p:txBody>
      </p:sp>
      <p:pic>
        <p:nvPicPr>
          <p:cNvPr id="145" name="Google Shape;145;p6"/>
          <p:cNvPicPr preferRelativeResize="0"/>
          <p:nvPr/>
        </p:nvPicPr>
        <p:blipFill rotWithShape="1">
          <a:blip r:embed="rId3">
            <a:alphaModFix/>
          </a:blip>
          <a:srcRect/>
          <a:stretch/>
        </p:blipFill>
        <p:spPr>
          <a:xfrm>
            <a:off x="7010400" y="666750"/>
            <a:ext cx="1498600" cy="998537"/>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7"/>
          <p:cNvSpPr txBox="1">
            <a:spLocks noGrp="1"/>
          </p:cNvSpPr>
          <p:nvPr>
            <p:ph type="title"/>
          </p:nvPr>
        </p:nvSpPr>
        <p:spPr>
          <a:xfrm>
            <a:off x="1220787" y="361950"/>
            <a:ext cx="5300662" cy="1058862"/>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Terminology: </a:t>
            </a:r>
            <a:r>
              <a:rPr lang="en-US" sz="4200" b="0" i="0" u="none">
                <a:solidFill>
                  <a:srgbClr val="00FF00"/>
                </a:solidFill>
                <a:latin typeface="Gill Sans"/>
                <a:ea typeface="Gill Sans"/>
                <a:cs typeface="Gill Sans"/>
                <a:sym typeface="Gill Sans"/>
              </a:rPr>
              <a:t>Method</a:t>
            </a:r>
            <a:endParaRPr/>
          </a:p>
        </p:txBody>
      </p:sp>
      <p:sp>
        <p:nvSpPr>
          <p:cNvPr id="151" name="Google Shape;151;p7"/>
          <p:cNvSpPr txBox="1"/>
          <p:nvPr/>
        </p:nvSpPr>
        <p:spPr>
          <a:xfrm>
            <a:off x="1112837" y="1930400"/>
            <a:ext cx="7137400" cy="1919287"/>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2000"/>
              <a:buFont typeface="Gill Sans"/>
              <a:buNone/>
            </a:pPr>
            <a:r>
              <a:rPr lang="en-US" sz="2000" b="0" i="0" u="none">
                <a:solidFill>
                  <a:schemeClr val="lt1"/>
                </a:solidFill>
                <a:latin typeface="Gill Sans"/>
                <a:ea typeface="Gill Sans"/>
                <a:cs typeface="Gill Sans"/>
                <a:sym typeface="Gill Sans"/>
              </a:rPr>
              <a:t>An object’s abilities. In language, </a:t>
            </a:r>
            <a:r>
              <a:rPr lang="en-US" sz="2000" b="0" i="0" u="none">
                <a:solidFill>
                  <a:srgbClr val="00FF00"/>
                </a:solidFill>
                <a:latin typeface="Gill Sans"/>
                <a:ea typeface="Gill Sans"/>
                <a:cs typeface="Gill Sans"/>
                <a:sym typeface="Gill Sans"/>
              </a:rPr>
              <a:t>methods</a:t>
            </a:r>
            <a:r>
              <a:rPr lang="en-US" sz="2000" b="0" i="0" u="none">
                <a:solidFill>
                  <a:schemeClr val="lt1"/>
                </a:solidFill>
                <a:latin typeface="Gill Sans"/>
                <a:ea typeface="Gill Sans"/>
                <a:cs typeface="Gill Sans"/>
                <a:sym typeface="Gill Sans"/>
              </a:rPr>
              <a:t> are verbs. Lassie, being a Dog, has the ability to bark. So bark() is one of Lassie’s methods. She may have other </a:t>
            </a:r>
            <a:r>
              <a:rPr lang="en-US" sz="2000" b="0" i="0" u="none">
                <a:solidFill>
                  <a:srgbClr val="00FF00"/>
                </a:solidFill>
                <a:latin typeface="Gill Sans"/>
                <a:ea typeface="Gill Sans"/>
                <a:cs typeface="Gill Sans"/>
                <a:sym typeface="Gill Sans"/>
              </a:rPr>
              <a:t>methods</a:t>
            </a:r>
            <a:r>
              <a:rPr lang="en-US" sz="2000" b="0" i="0" u="none">
                <a:solidFill>
                  <a:schemeClr val="lt1"/>
                </a:solidFill>
                <a:latin typeface="Gill Sans"/>
                <a:ea typeface="Gill Sans"/>
                <a:cs typeface="Gill Sans"/>
                <a:sym typeface="Gill Sans"/>
              </a:rPr>
              <a:t> as well, for example sit() or eat() or walk() or save_timmy(). Within the program, using a </a:t>
            </a:r>
            <a:r>
              <a:rPr lang="en-US" sz="2000" b="0" i="0" u="none">
                <a:solidFill>
                  <a:srgbClr val="00FF00"/>
                </a:solidFill>
                <a:latin typeface="Gill Sans"/>
                <a:ea typeface="Gill Sans"/>
                <a:cs typeface="Gill Sans"/>
                <a:sym typeface="Gill Sans"/>
              </a:rPr>
              <a:t>method</a:t>
            </a:r>
            <a:r>
              <a:rPr lang="en-US" sz="2000" b="0" i="0" u="none">
                <a:solidFill>
                  <a:schemeClr val="lt1"/>
                </a:solidFill>
                <a:latin typeface="Gill Sans"/>
                <a:ea typeface="Gill Sans"/>
                <a:cs typeface="Gill Sans"/>
                <a:sym typeface="Gill Sans"/>
              </a:rPr>
              <a:t> usually affects only one particular object; all Dogs can bark, but you need only one particular dog to do the barking.</a:t>
            </a:r>
            <a:endParaRPr/>
          </a:p>
        </p:txBody>
      </p:sp>
      <p:sp>
        <p:nvSpPr>
          <p:cNvPr id="152" name="Google Shape;152;p7"/>
          <p:cNvSpPr txBox="1"/>
          <p:nvPr/>
        </p:nvSpPr>
        <p:spPr>
          <a:xfrm>
            <a:off x="2152650" y="4184650"/>
            <a:ext cx="4838700" cy="273050"/>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00FF00"/>
              </a:buClr>
              <a:buSzPts val="1700"/>
              <a:buFont typeface="Gill Sans"/>
              <a:buNone/>
            </a:pPr>
            <a:r>
              <a:rPr lang="en-US" sz="1700" b="0" i="0" u="none">
                <a:solidFill>
                  <a:srgbClr val="00FF00"/>
                </a:solidFill>
                <a:latin typeface="Gill Sans"/>
                <a:ea typeface="Gill Sans"/>
                <a:cs typeface="Gill Sans"/>
                <a:sym typeface="Gill Sans"/>
              </a:rPr>
              <a:t>Method and Message are often used interchangeably.</a:t>
            </a:r>
            <a:endParaRPr/>
          </a:p>
        </p:txBody>
      </p:sp>
      <p:pic>
        <p:nvPicPr>
          <p:cNvPr id="153" name="Google Shape;153;p7"/>
          <p:cNvPicPr preferRelativeResize="0"/>
          <p:nvPr/>
        </p:nvPicPr>
        <p:blipFill rotWithShape="1">
          <a:blip r:embed="rId3">
            <a:alphaModFix/>
          </a:blip>
          <a:srcRect/>
          <a:stretch/>
        </p:blipFill>
        <p:spPr>
          <a:xfrm>
            <a:off x="7010400" y="666750"/>
            <a:ext cx="1498600" cy="998537"/>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8"/>
          <p:cNvSpPr txBox="1"/>
          <p:nvPr/>
        </p:nvSpPr>
        <p:spPr>
          <a:xfrm>
            <a:off x="533400" y="4476750"/>
            <a:ext cx="4462462" cy="320675"/>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FFFF00"/>
              </a:buClr>
              <a:buSzPts val="2000"/>
              <a:buFont typeface="Gill Sans"/>
              <a:buNone/>
            </a:pPr>
            <a:r>
              <a:rPr lang="en-US" sz="2000" b="0" i="0" u="none">
                <a:solidFill>
                  <a:srgbClr val="FFFF00"/>
                </a:solidFill>
                <a:latin typeface="Gill Sans"/>
                <a:ea typeface="Gill Sans"/>
                <a:cs typeface="Gill Sans"/>
                <a:sym typeface="Gill Sans"/>
              </a:rPr>
              <a:t>http://php.net/manual/en/ref.datetime.php</a:t>
            </a:r>
            <a:endParaRPr/>
          </a:p>
        </p:txBody>
      </p:sp>
      <p:pic>
        <p:nvPicPr>
          <p:cNvPr id="159" name="Google Shape;159;p8"/>
          <p:cNvPicPr preferRelativeResize="0"/>
          <p:nvPr/>
        </p:nvPicPr>
        <p:blipFill rotWithShape="1">
          <a:blip r:embed="rId3">
            <a:alphaModFix/>
          </a:blip>
          <a:srcRect/>
          <a:stretch/>
        </p:blipFill>
        <p:spPr>
          <a:xfrm>
            <a:off x="3159125" y="590550"/>
            <a:ext cx="4783137" cy="3657600"/>
          </a:xfrm>
          <a:prstGeom prst="rect">
            <a:avLst/>
          </a:prstGeom>
          <a:noFill/>
          <a:ln>
            <a:noFill/>
          </a:ln>
        </p:spPr>
      </p:pic>
      <p:sp>
        <p:nvSpPr>
          <p:cNvPr id="160" name="Google Shape;160;p8"/>
          <p:cNvSpPr txBox="1"/>
          <p:nvPr/>
        </p:nvSpPr>
        <p:spPr>
          <a:xfrm>
            <a:off x="838200" y="590550"/>
            <a:ext cx="1150937" cy="320675"/>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chemeClr val="lt1"/>
              </a:buClr>
              <a:buSzPts val="2000"/>
              <a:buFont typeface="Gill Sans"/>
              <a:buNone/>
            </a:pPr>
            <a:r>
              <a:rPr lang="en-US" sz="2000" b="0" i="0" u="none">
                <a:solidFill>
                  <a:schemeClr val="lt1"/>
                </a:solidFill>
                <a:latin typeface="Gill Sans"/>
                <a:ea typeface="Gill Sans"/>
                <a:cs typeface="Gill Sans"/>
                <a:sym typeface="Gill Sans"/>
              </a:rPr>
              <a:t>Non-OOP</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10"/>
          <p:cNvSpPr txBox="1"/>
          <p:nvPr/>
        </p:nvSpPr>
        <p:spPr>
          <a:xfrm>
            <a:off x="609600" y="514350"/>
            <a:ext cx="5692775" cy="280035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&lt;?php</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date_default_timezone_set('America/New_York');</a:t>
            </a:r>
            <a:endParaRPr/>
          </a:p>
          <a:p>
            <a:pPr marL="0" marR="0" lvl="0" indent="0" algn="l" rtl="0">
              <a:lnSpc>
                <a:spcPct val="100000"/>
              </a:lnSpc>
              <a:spcBef>
                <a:spcPts val="0"/>
              </a:spcBef>
              <a:spcAft>
                <a:spcPts val="0"/>
              </a:spcAft>
              <a:buClr>
                <a:srgbClr val="FFFFFF"/>
              </a:buClr>
              <a:buSzPts val="1400"/>
              <a:buFont typeface="Gill Sans"/>
              <a:buNone/>
            </a:pPr>
            <a:endParaRPr sz="14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$nextWeek = </a:t>
            </a:r>
            <a:r>
              <a:rPr lang="en-US" sz="1400" b="0" i="0" u="none">
                <a:solidFill>
                  <a:srgbClr val="00FFFF"/>
                </a:solidFill>
                <a:latin typeface="Courier"/>
                <a:ea typeface="Courier"/>
                <a:cs typeface="Courier"/>
                <a:sym typeface="Courier"/>
              </a:rPr>
              <a:t>time</a:t>
            </a:r>
            <a:r>
              <a:rPr lang="en-US" sz="1400" b="0" i="0" u="none">
                <a:solidFill>
                  <a:srgbClr val="FFFF00"/>
                </a:solidFill>
                <a:latin typeface="Courier"/>
                <a:ea typeface="Courier"/>
                <a:cs typeface="Courier"/>
                <a:sym typeface="Courier"/>
              </a:rPr>
              <a:t>() + (7 * 24 * 60 * 60);</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echo 'Now:       '. </a:t>
            </a:r>
            <a:r>
              <a:rPr lang="en-US" sz="1400" b="0" i="0" u="none">
                <a:solidFill>
                  <a:srgbClr val="00FFFF"/>
                </a:solidFill>
                <a:latin typeface="Courier"/>
                <a:ea typeface="Courier"/>
                <a:cs typeface="Courier"/>
                <a:sym typeface="Courier"/>
              </a:rPr>
              <a:t>date</a:t>
            </a:r>
            <a:r>
              <a:rPr lang="en-US" sz="1400" b="0" i="0" u="none">
                <a:solidFill>
                  <a:srgbClr val="FFFF00"/>
                </a:solidFill>
                <a:latin typeface="Courier"/>
                <a:ea typeface="Courier"/>
                <a:cs typeface="Courier"/>
                <a:sym typeface="Courier"/>
              </a:rPr>
              <a:t>('Y-m-d') ."\n";</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echo 'Next Week: '. </a:t>
            </a:r>
            <a:r>
              <a:rPr lang="en-US" sz="1400" b="0" i="0" u="none">
                <a:solidFill>
                  <a:srgbClr val="00FFFF"/>
                </a:solidFill>
                <a:latin typeface="Courier"/>
                <a:ea typeface="Courier"/>
                <a:cs typeface="Courier"/>
                <a:sym typeface="Courier"/>
              </a:rPr>
              <a:t>date('Y-m-d', $nextWeek)</a:t>
            </a:r>
            <a:r>
              <a:rPr lang="en-US" sz="1400" b="0" i="0" u="none">
                <a:solidFill>
                  <a:srgbClr val="FFFF00"/>
                </a:solidFill>
                <a:latin typeface="Courier"/>
                <a:ea typeface="Courier"/>
                <a:cs typeface="Courier"/>
                <a:sym typeface="Courier"/>
              </a:rPr>
              <a:t> ."\n";</a:t>
            </a:r>
            <a:endParaRPr/>
          </a:p>
          <a:p>
            <a:pPr marL="0" marR="0" lvl="0" indent="0" algn="l" rtl="0">
              <a:lnSpc>
                <a:spcPct val="100000"/>
              </a:lnSpc>
              <a:spcBef>
                <a:spcPts val="0"/>
              </a:spcBef>
              <a:spcAft>
                <a:spcPts val="0"/>
              </a:spcAft>
              <a:buClr>
                <a:srgbClr val="FFFFFF"/>
              </a:buClr>
              <a:buSzPts val="1400"/>
              <a:buFont typeface="Gill Sans"/>
              <a:buNone/>
            </a:pPr>
            <a:endParaRPr sz="14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echo("=====\n");</a:t>
            </a:r>
            <a:endParaRPr/>
          </a:p>
          <a:p>
            <a:pPr marL="0" marR="0" lvl="0" indent="0" algn="l" rtl="0">
              <a:lnSpc>
                <a:spcPct val="100000"/>
              </a:lnSpc>
              <a:spcBef>
                <a:spcPts val="0"/>
              </a:spcBef>
              <a:spcAft>
                <a:spcPts val="0"/>
              </a:spcAft>
              <a:buClr>
                <a:srgbClr val="FFFFFF"/>
              </a:buClr>
              <a:buSzPts val="1400"/>
              <a:buFont typeface="Gill Sans"/>
              <a:buNone/>
            </a:pPr>
            <a:endParaRPr sz="14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$now = </a:t>
            </a:r>
            <a:r>
              <a:rPr lang="en-US" sz="1400" b="0" i="0" u="none">
                <a:solidFill>
                  <a:srgbClr val="FF00FF"/>
                </a:solidFill>
                <a:latin typeface="Courier"/>
                <a:ea typeface="Courier"/>
                <a:cs typeface="Courier"/>
                <a:sym typeface="Courier"/>
              </a:rPr>
              <a:t>new</a:t>
            </a:r>
            <a:r>
              <a:rPr lang="en-US" sz="1400" b="0" i="0" u="none">
                <a:solidFill>
                  <a:srgbClr val="FFFF00"/>
                </a:solidFill>
                <a:latin typeface="Courier"/>
                <a:ea typeface="Courier"/>
                <a:cs typeface="Courier"/>
                <a:sym typeface="Courier"/>
              </a:rPr>
              <a:t> DateTime();</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$nextWeek = </a:t>
            </a:r>
            <a:r>
              <a:rPr lang="en-US" sz="1400" b="0" i="0" u="none">
                <a:solidFill>
                  <a:srgbClr val="FF00FF"/>
                </a:solidFill>
                <a:latin typeface="Courier"/>
                <a:ea typeface="Courier"/>
                <a:cs typeface="Courier"/>
                <a:sym typeface="Courier"/>
              </a:rPr>
              <a:t>new</a:t>
            </a:r>
            <a:r>
              <a:rPr lang="en-US" sz="1400" b="0" i="0" u="none">
                <a:solidFill>
                  <a:srgbClr val="FFFF00"/>
                </a:solidFill>
                <a:latin typeface="Courier"/>
                <a:ea typeface="Courier"/>
                <a:cs typeface="Courier"/>
                <a:sym typeface="Courier"/>
              </a:rPr>
              <a:t> DateTime('today +1 week');</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echo 'Now:       '. $now</a:t>
            </a:r>
            <a:r>
              <a:rPr lang="en-US" sz="1400" b="0" i="0" u="none">
                <a:solidFill>
                  <a:srgbClr val="FF00FF"/>
                </a:solidFill>
                <a:latin typeface="Courier"/>
                <a:ea typeface="Courier"/>
                <a:cs typeface="Courier"/>
                <a:sym typeface="Courier"/>
              </a:rPr>
              <a:t>-&gt;format</a:t>
            </a:r>
            <a:r>
              <a:rPr lang="en-US" sz="1400" b="0" i="0" u="none">
                <a:solidFill>
                  <a:srgbClr val="FFFF00"/>
                </a:solidFill>
                <a:latin typeface="Courier"/>
                <a:ea typeface="Courier"/>
                <a:cs typeface="Courier"/>
                <a:sym typeface="Courier"/>
              </a:rPr>
              <a:t>('Y-m-d') ."\n";</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echo 'Next Week: '. $nextWeek</a:t>
            </a:r>
            <a:r>
              <a:rPr lang="en-US" sz="1400" b="0" i="0" u="none">
                <a:solidFill>
                  <a:srgbClr val="FF00FF"/>
                </a:solidFill>
                <a:latin typeface="Courier"/>
                <a:ea typeface="Courier"/>
                <a:cs typeface="Courier"/>
                <a:sym typeface="Courier"/>
              </a:rPr>
              <a:t>-&gt;format('Y-m-d')</a:t>
            </a:r>
            <a:r>
              <a:rPr lang="en-US" sz="1400" b="0" i="0" u="none">
                <a:solidFill>
                  <a:srgbClr val="FFFF00"/>
                </a:solidFill>
                <a:latin typeface="Courier"/>
                <a:ea typeface="Courier"/>
                <a:cs typeface="Courier"/>
                <a:sym typeface="Courier"/>
              </a:rPr>
              <a:t> ."\n";</a:t>
            </a:r>
            <a:endParaRPr/>
          </a:p>
        </p:txBody>
      </p:sp>
      <p:sp>
        <p:nvSpPr>
          <p:cNvPr id="173" name="Google Shape;173;p10"/>
          <p:cNvSpPr txBox="1"/>
          <p:nvPr/>
        </p:nvSpPr>
        <p:spPr>
          <a:xfrm>
            <a:off x="6129337" y="3511550"/>
            <a:ext cx="2054225" cy="979487"/>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FF00"/>
              </a:buClr>
              <a:buSzPts val="1200"/>
              <a:buFont typeface="Courier"/>
              <a:buNone/>
            </a:pPr>
            <a:r>
              <a:rPr lang="en-US" sz="1200" b="0" i="0" u="none">
                <a:solidFill>
                  <a:srgbClr val="00FF00"/>
                </a:solidFill>
                <a:latin typeface="Courier"/>
                <a:ea typeface="Courier"/>
                <a:cs typeface="Courier"/>
                <a:sym typeface="Courier"/>
              </a:rPr>
              <a:t>Now:       2013-09-25</a:t>
            </a:r>
            <a:endParaRPr/>
          </a:p>
          <a:p>
            <a:pPr marL="0" marR="0" lvl="0" indent="0" algn="l" rtl="0">
              <a:lnSpc>
                <a:spcPct val="100000"/>
              </a:lnSpc>
              <a:spcBef>
                <a:spcPts val="0"/>
              </a:spcBef>
              <a:spcAft>
                <a:spcPts val="0"/>
              </a:spcAft>
              <a:buClr>
                <a:srgbClr val="00FF00"/>
              </a:buClr>
              <a:buSzPts val="1200"/>
              <a:buFont typeface="Courier"/>
              <a:buNone/>
            </a:pPr>
            <a:r>
              <a:rPr lang="en-US" sz="1200" b="0" i="0" u="none">
                <a:solidFill>
                  <a:srgbClr val="00FF00"/>
                </a:solidFill>
                <a:latin typeface="Courier"/>
                <a:ea typeface="Courier"/>
                <a:cs typeface="Courier"/>
                <a:sym typeface="Courier"/>
              </a:rPr>
              <a:t>Next Week: 2013-10-02</a:t>
            </a:r>
            <a:endParaRPr/>
          </a:p>
          <a:p>
            <a:pPr marL="0" marR="0" lvl="0" indent="0" algn="l" rtl="0">
              <a:lnSpc>
                <a:spcPct val="100000"/>
              </a:lnSpc>
              <a:spcBef>
                <a:spcPts val="0"/>
              </a:spcBef>
              <a:spcAft>
                <a:spcPts val="0"/>
              </a:spcAft>
              <a:buClr>
                <a:srgbClr val="00FF00"/>
              </a:buClr>
              <a:buSzPts val="1200"/>
              <a:buFont typeface="Courier"/>
              <a:buNone/>
            </a:pPr>
            <a:r>
              <a:rPr lang="en-US" sz="1200" b="0" i="0" u="none">
                <a:solidFill>
                  <a:srgbClr val="00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00FF00"/>
              </a:buClr>
              <a:buSzPts val="1200"/>
              <a:buFont typeface="Courier"/>
              <a:buNone/>
            </a:pPr>
            <a:r>
              <a:rPr lang="en-US" sz="1200" b="0" i="0" u="none">
                <a:solidFill>
                  <a:srgbClr val="00FF00"/>
                </a:solidFill>
                <a:latin typeface="Courier"/>
                <a:ea typeface="Courier"/>
                <a:cs typeface="Courier"/>
                <a:sym typeface="Courier"/>
              </a:rPr>
              <a:t>Now:       2013-09-25</a:t>
            </a:r>
            <a:endParaRPr/>
          </a:p>
          <a:p>
            <a:pPr marL="0" marR="0" lvl="0" indent="0" algn="l" rtl="0">
              <a:lnSpc>
                <a:spcPct val="100000"/>
              </a:lnSpc>
              <a:spcBef>
                <a:spcPts val="0"/>
              </a:spcBef>
              <a:spcAft>
                <a:spcPts val="0"/>
              </a:spcAft>
              <a:buClr>
                <a:srgbClr val="00FF00"/>
              </a:buClr>
              <a:buSzPts val="1200"/>
              <a:buFont typeface="Courier"/>
              <a:buNone/>
            </a:pPr>
            <a:r>
              <a:rPr lang="en-US" sz="1200" b="0" i="0" u="none">
                <a:solidFill>
                  <a:srgbClr val="00FF00"/>
                </a:solidFill>
                <a:latin typeface="Courier"/>
                <a:ea typeface="Courier"/>
                <a:cs typeface="Courier"/>
                <a:sym typeface="Courier"/>
              </a:rPr>
              <a:t>Next Week: 2013-10-02</a:t>
            </a:r>
            <a:endParaRPr/>
          </a:p>
        </p:txBody>
      </p:sp>
      <p:sp>
        <p:nvSpPr>
          <p:cNvPr id="174" name="Google Shape;174;p10"/>
          <p:cNvSpPr txBox="1"/>
          <p:nvPr/>
        </p:nvSpPr>
        <p:spPr>
          <a:xfrm>
            <a:off x="533400" y="4248150"/>
            <a:ext cx="1149350" cy="42545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Gill Sans"/>
              <a:buNone/>
            </a:pPr>
            <a:r>
              <a:rPr lang="en-US" sz="2100" b="0" i="0" u="none">
                <a:solidFill>
                  <a:srgbClr val="FFFFFF"/>
                </a:solidFill>
                <a:latin typeface="Gill Sans"/>
                <a:ea typeface="Gill Sans"/>
                <a:cs typeface="Gill Sans"/>
                <a:sym typeface="Gill Sans"/>
              </a:rPr>
              <a:t>date.php</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9"/>
        <p:cNvGrpSpPr/>
        <p:nvPr/>
      </p:nvGrpSpPr>
      <p:grpSpPr>
        <a:xfrm>
          <a:off x="0" y="0"/>
          <a:ext cx="0" cy="0"/>
          <a:chOff x="0" y="0"/>
          <a:chExt cx="0" cy="0"/>
        </a:xfrm>
      </p:grpSpPr>
      <p:sp>
        <p:nvSpPr>
          <p:cNvPr id="50" name="Google Shape;50;p2"/>
          <p:cNvSpPr txBox="1">
            <a:spLocks noGrp="1"/>
          </p:cNvSpPr>
          <p:nvPr>
            <p:ph type="title"/>
          </p:nvPr>
        </p:nvSpPr>
        <p:spPr>
          <a:xfrm>
            <a:off x="849312" y="361950"/>
            <a:ext cx="7445400" cy="106350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PHP =&gt; Object Oriented</a:t>
            </a:r>
            <a:endParaRPr/>
          </a:p>
        </p:txBody>
      </p:sp>
      <p:sp>
        <p:nvSpPr>
          <p:cNvPr id="51" name="Google Shape;51;p2"/>
          <p:cNvSpPr txBox="1">
            <a:spLocks noGrp="1"/>
          </p:cNvSpPr>
          <p:nvPr>
            <p:ph type="body" idx="1"/>
          </p:nvPr>
        </p:nvSpPr>
        <p:spPr>
          <a:xfrm>
            <a:off x="849312" y="1460500"/>
            <a:ext cx="7445400" cy="2025600"/>
          </a:xfrm>
          <a:prstGeom prst="rect">
            <a:avLst/>
          </a:prstGeom>
          <a:noFill/>
          <a:ln>
            <a:noFill/>
          </a:ln>
        </p:spPr>
        <p:txBody>
          <a:bodyPr spcFirstLastPara="1" wrap="square" lIns="50800" tIns="50800" rIns="50800" bIns="50800" anchor="ctr" anchorCtr="0">
            <a:noAutofit/>
          </a:bodyPr>
          <a:lstStyle/>
          <a:p>
            <a:pPr marL="425450" lvl="0" indent="-303212" algn="l" rtl="0">
              <a:lnSpc>
                <a:spcPct val="100000"/>
              </a:lnSpc>
              <a:spcBef>
                <a:spcPts val="0"/>
              </a:spcBef>
              <a:spcAft>
                <a:spcPts val="0"/>
              </a:spcAft>
              <a:buClr>
                <a:schemeClr val="lt1"/>
              </a:buClr>
              <a:buSzPts val="3420"/>
              <a:buFont typeface="Gill Sans"/>
              <a:buChar char="•"/>
            </a:pPr>
            <a:r>
              <a:rPr lang="en-US" sz="2000" b="0" i="0" u="none">
                <a:solidFill>
                  <a:schemeClr val="lt1"/>
                </a:solidFill>
                <a:latin typeface="Gill Sans"/>
                <a:ea typeface="Gill Sans"/>
                <a:cs typeface="Gill Sans"/>
                <a:sym typeface="Gill Sans"/>
              </a:rPr>
              <a:t>With PHP 5 and above, an object oriented approach is the preferred pattern.</a:t>
            </a:r>
            <a:endParaRPr/>
          </a:p>
          <a:p>
            <a:pPr marL="425450" lvl="0" indent="-303212" algn="l" rtl="0">
              <a:lnSpc>
                <a:spcPct val="100000"/>
              </a:lnSpc>
              <a:spcBef>
                <a:spcPts val="1300"/>
              </a:spcBef>
              <a:spcAft>
                <a:spcPts val="0"/>
              </a:spcAft>
              <a:buClr>
                <a:schemeClr val="lt1"/>
              </a:buClr>
              <a:buSzPts val="3420"/>
              <a:buFont typeface="Gill Sans"/>
              <a:buChar char="•"/>
            </a:pPr>
            <a:r>
              <a:rPr lang="en-US" sz="2000" b="0" i="0" u="none">
                <a:solidFill>
                  <a:schemeClr val="lt1"/>
                </a:solidFill>
                <a:latin typeface="Gill Sans"/>
                <a:ea typeface="Gill Sans"/>
                <a:cs typeface="Gill Sans"/>
                <a:sym typeface="Gill Sans"/>
              </a:rPr>
              <a:t>Libraries are evolving toward OOP.</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1"/>
          <p:cNvSpPr txBox="1">
            <a:spLocks noGrp="1"/>
          </p:cNvSpPr>
          <p:nvPr>
            <p:ph type="title"/>
          </p:nvPr>
        </p:nvSpPr>
        <p:spPr>
          <a:xfrm>
            <a:off x="849312" y="862012"/>
            <a:ext cx="7440612" cy="1481137"/>
          </a:xfrm>
          <a:prstGeom prst="rect">
            <a:avLst/>
          </a:prstGeom>
          <a:noFill/>
          <a:ln>
            <a:noFill/>
          </a:ln>
        </p:spPr>
        <p:txBody>
          <a:bodyPr spcFirstLastPara="1" wrap="square" lIns="38100" tIns="38100" rIns="38100" bIns="38100" anchor="b" anchorCtr="0">
            <a:noAutofit/>
          </a:bodyPr>
          <a:lstStyle/>
          <a:p>
            <a:pPr marL="0" lvl="0" indent="0" algn="ctr" rtl="0">
              <a:lnSpc>
                <a:spcPct val="100000"/>
              </a:lnSpc>
              <a:spcBef>
                <a:spcPts val="0"/>
              </a:spcBef>
              <a:spcAft>
                <a:spcPts val="0"/>
              </a:spcAft>
              <a:buClr>
                <a:srgbClr val="FFCC66"/>
              </a:buClr>
              <a:buSzPts val="4400"/>
              <a:buFont typeface="Gill Sans"/>
              <a:buNone/>
            </a:pPr>
            <a:r>
              <a:rPr lang="en-US" sz="4400" b="0" i="0" u="none">
                <a:solidFill>
                  <a:srgbClr val="FFCC66"/>
                </a:solidFill>
                <a:latin typeface="Gill Sans"/>
                <a:ea typeface="Gill Sans"/>
                <a:cs typeface="Gill Sans"/>
                <a:sym typeface="Gill Sans"/>
              </a:rPr>
              <a:t>Making a Class / Objects</a:t>
            </a:r>
            <a:endParaRPr/>
          </a:p>
        </p:txBody>
      </p:sp>
      <p:pic>
        <p:nvPicPr>
          <p:cNvPr id="180" name="Google Shape;180;p11"/>
          <p:cNvPicPr preferRelativeResize="0"/>
          <p:nvPr/>
        </p:nvPicPr>
        <p:blipFill rotWithShape="1">
          <a:blip r:embed="rId3">
            <a:alphaModFix/>
          </a:blip>
          <a:srcRect/>
          <a:stretch/>
        </p:blipFill>
        <p:spPr>
          <a:xfrm>
            <a:off x="6477000" y="2876550"/>
            <a:ext cx="2362200" cy="15748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2"/>
          <p:cNvSpPr txBox="1"/>
          <p:nvPr/>
        </p:nvSpPr>
        <p:spPr>
          <a:xfrm>
            <a:off x="676275" y="709612"/>
            <a:ext cx="8324850" cy="340995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&lt;?php</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a:t>
            </a:r>
            <a:r>
              <a:rPr lang="en-US" sz="1400" b="0" i="0" u="none">
                <a:solidFill>
                  <a:srgbClr val="FF00FF"/>
                </a:solidFill>
                <a:latin typeface="Courier"/>
                <a:ea typeface="Courier"/>
                <a:cs typeface="Courier"/>
                <a:sym typeface="Courier"/>
              </a:rPr>
              <a:t>chuck</a:t>
            </a:r>
            <a:r>
              <a:rPr lang="en-US" sz="1400" b="0" i="0" u="none">
                <a:solidFill>
                  <a:srgbClr val="FFFF00"/>
                </a:solidFill>
                <a:latin typeface="Courier"/>
                <a:ea typeface="Courier"/>
                <a:cs typeface="Courier"/>
                <a:sym typeface="Courier"/>
              </a:rPr>
              <a:t> = array("fullname" =&gt; "Chuck Severance",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'room' =&gt; '4429NQ');</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a:t>
            </a:r>
            <a:r>
              <a:rPr lang="en-US" sz="1400" b="0" i="0" u="none">
                <a:solidFill>
                  <a:srgbClr val="FF00FF"/>
                </a:solidFill>
                <a:latin typeface="Courier"/>
                <a:ea typeface="Courier"/>
                <a:cs typeface="Courier"/>
                <a:sym typeface="Courier"/>
              </a:rPr>
              <a:t>colleen</a:t>
            </a:r>
            <a:r>
              <a:rPr lang="en-US" sz="1400" b="0" i="0" u="none">
                <a:solidFill>
                  <a:srgbClr val="FFFF00"/>
                </a:solidFill>
                <a:latin typeface="Courier"/>
                <a:ea typeface="Courier"/>
                <a:cs typeface="Courier"/>
                <a:sym typeface="Courier"/>
              </a:rPr>
              <a:t> = array("familyname" =&gt; "van Lent",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'givenname' =&gt; 'Colleen', 'room' =&gt; '3439NQ');</a:t>
            </a:r>
            <a:endParaRPr/>
          </a:p>
          <a:p>
            <a:pPr marL="0" marR="0" lvl="0" indent="0" algn="l" rtl="0">
              <a:lnSpc>
                <a:spcPct val="100000"/>
              </a:lnSpc>
              <a:spcBef>
                <a:spcPts val="0"/>
              </a:spcBef>
              <a:spcAft>
                <a:spcPts val="0"/>
              </a:spcAft>
              <a:buClr>
                <a:srgbClr val="FFFFFF"/>
              </a:buClr>
              <a:buSzPts val="1400"/>
              <a:buFont typeface="Gill Sans"/>
              <a:buNone/>
            </a:pPr>
            <a:endParaRPr sz="14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function </a:t>
            </a:r>
            <a:r>
              <a:rPr lang="en-US" sz="1400" b="0" i="0" u="none">
                <a:solidFill>
                  <a:srgbClr val="FF7F00"/>
                </a:solidFill>
                <a:latin typeface="Courier"/>
                <a:ea typeface="Courier"/>
                <a:cs typeface="Courier"/>
                <a:sym typeface="Courier"/>
              </a:rPr>
              <a:t>get_person_name</a:t>
            </a:r>
            <a:r>
              <a:rPr lang="en-US" sz="1400" b="0" i="0" u="none">
                <a:solidFill>
                  <a:srgbClr val="FFFF00"/>
                </a:solidFill>
                <a:latin typeface="Courier"/>
                <a:ea typeface="Courier"/>
                <a:cs typeface="Courier"/>
                <a:sym typeface="Courier"/>
              </a:rPr>
              <a:t>($person)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if ( isset($person['fullname']) ) return $person['fullname'];</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if ( isset($person['familyname']) &amp;&amp; isset($person['givenname']) )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return $person['givenname'] . ' ' . $person['familyname']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return false;</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FF"/>
              </a:buClr>
              <a:buSzPts val="1400"/>
              <a:buFont typeface="Gill Sans"/>
              <a:buNone/>
            </a:pPr>
            <a:endParaRPr sz="14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print </a:t>
            </a:r>
            <a:r>
              <a:rPr lang="en-US" sz="1400" b="0" i="0" u="none">
                <a:solidFill>
                  <a:srgbClr val="FF7F00"/>
                </a:solidFill>
                <a:latin typeface="Courier"/>
                <a:ea typeface="Courier"/>
                <a:cs typeface="Courier"/>
                <a:sym typeface="Courier"/>
              </a:rPr>
              <a:t>get_person_name</a:t>
            </a:r>
            <a:r>
              <a:rPr lang="en-US" sz="1400" b="0" i="0" u="none">
                <a:solidFill>
                  <a:srgbClr val="FFFF00"/>
                </a:solidFill>
                <a:latin typeface="Courier"/>
                <a:ea typeface="Courier"/>
                <a:cs typeface="Courier"/>
                <a:sym typeface="Courier"/>
              </a:rPr>
              <a:t>($</a:t>
            </a:r>
            <a:r>
              <a:rPr lang="en-US" sz="1400" b="0" i="0" u="none">
                <a:solidFill>
                  <a:srgbClr val="FF00FF"/>
                </a:solidFill>
                <a:latin typeface="Courier"/>
                <a:ea typeface="Courier"/>
                <a:cs typeface="Courier"/>
                <a:sym typeface="Courier"/>
              </a:rPr>
              <a:t>chuck</a:t>
            </a:r>
            <a:r>
              <a:rPr lang="en-US" sz="1400" b="0" i="0" u="none">
                <a:solidFill>
                  <a:srgbClr val="FFFF00"/>
                </a:solidFill>
                <a:latin typeface="Courier"/>
                <a:ea typeface="Courier"/>
                <a:cs typeface="Courier"/>
                <a:sym typeface="Courier"/>
              </a:rPr>
              <a:t>) . "\n";</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print </a:t>
            </a:r>
            <a:r>
              <a:rPr lang="en-US" sz="1400" b="0" i="0" u="none">
                <a:solidFill>
                  <a:srgbClr val="FF7F00"/>
                </a:solidFill>
                <a:latin typeface="Courier"/>
                <a:ea typeface="Courier"/>
                <a:cs typeface="Courier"/>
                <a:sym typeface="Courier"/>
              </a:rPr>
              <a:t>get_person_name</a:t>
            </a:r>
            <a:r>
              <a:rPr lang="en-US" sz="1400" b="0" i="0" u="none">
                <a:solidFill>
                  <a:srgbClr val="FFFF00"/>
                </a:solidFill>
                <a:latin typeface="Courier"/>
                <a:ea typeface="Courier"/>
                <a:cs typeface="Courier"/>
                <a:sym typeface="Courier"/>
              </a:rPr>
              <a:t>($</a:t>
            </a:r>
            <a:r>
              <a:rPr lang="en-US" sz="1400" b="0" i="0" u="none">
                <a:solidFill>
                  <a:srgbClr val="FF00FF"/>
                </a:solidFill>
                <a:latin typeface="Courier"/>
                <a:ea typeface="Courier"/>
                <a:cs typeface="Courier"/>
                <a:sym typeface="Courier"/>
              </a:rPr>
              <a:t>colleen</a:t>
            </a:r>
            <a:r>
              <a:rPr lang="en-US" sz="1400" b="0" i="0" u="none">
                <a:solidFill>
                  <a:srgbClr val="FFFF00"/>
                </a:solidFill>
                <a:latin typeface="Courier"/>
                <a:ea typeface="Courier"/>
                <a:cs typeface="Courier"/>
                <a:sym typeface="Courier"/>
              </a:rPr>
              <a:t>) . "\n";</a:t>
            </a:r>
            <a:endParaRPr/>
          </a:p>
        </p:txBody>
      </p:sp>
      <p:sp>
        <p:nvSpPr>
          <p:cNvPr id="186" name="Google Shape;186;p12"/>
          <p:cNvSpPr txBox="1"/>
          <p:nvPr/>
        </p:nvSpPr>
        <p:spPr>
          <a:xfrm>
            <a:off x="6835775" y="3714750"/>
            <a:ext cx="1897062" cy="47625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FF00"/>
              </a:buClr>
              <a:buSzPts val="1500"/>
              <a:buFont typeface="Courier"/>
              <a:buNone/>
            </a:pPr>
            <a:r>
              <a:rPr lang="en-US" sz="1500" b="0" i="0" u="none">
                <a:solidFill>
                  <a:srgbClr val="00FF00"/>
                </a:solidFill>
                <a:latin typeface="Courier"/>
                <a:ea typeface="Courier"/>
                <a:cs typeface="Courier"/>
                <a:sym typeface="Courier"/>
              </a:rPr>
              <a:t>Chuck Severance</a:t>
            </a:r>
            <a:endParaRPr/>
          </a:p>
          <a:p>
            <a:pPr marL="0" marR="0" lvl="0" indent="0" algn="l" rtl="0">
              <a:lnSpc>
                <a:spcPct val="100000"/>
              </a:lnSpc>
              <a:spcBef>
                <a:spcPts val="0"/>
              </a:spcBef>
              <a:spcAft>
                <a:spcPts val="0"/>
              </a:spcAft>
              <a:buClr>
                <a:srgbClr val="00FF00"/>
              </a:buClr>
              <a:buSzPts val="1500"/>
              <a:buFont typeface="Courier"/>
              <a:buNone/>
            </a:pPr>
            <a:r>
              <a:rPr lang="en-US" sz="1500" b="0" i="0" u="none">
                <a:solidFill>
                  <a:srgbClr val="00FF00"/>
                </a:solidFill>
                <a:latin typeface="Courier"/>
                <a:ea typeface="Courier"/>
                <a:cs typeface="Courier"/>
                <a:sym typeface="Courier"/>
              </a:rPr>
              <a:t>Colleen van Lent</a:t>
            </a:r>
            <a:endParaRPr/>
          </a:p>
        </p:txBody>
      </p:sp>
      <p:sp>
        <p:nvSpPr>
          <p:cNvPr id="187" name="Google Shape;187;p12"/>
          <p:cNvSpPr txBox="1"/>
          <p:nvPr/>
        </p:nvSpPr>
        <p:spPr>
          <a:xfrm>
            <a:off x="7239000" y="438150"/>
            <a:ext cx="1438275" cy="42545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Gill Sans"/>
              <a:buNone/>
            </a:pPr>
            <a:r>
              <a:rPr lang="en-US" sz="2100" b="0" i="0" u="none">
                <a:solidFill>
                  <a:srgbClr val="FFFFFF"/>
                </a:solidFill>
                <a:latin typeface="Gill Sans"/>
                <a:ea typeface="Gill Sans"/>
                <a:cs typeface="Gill Sans"/>
                <a:sym typeface="Gill Sans"/>
              </a:rPr>
              <a:t>nonobj.php</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3"/>
          <p:cNvSpPr txBox="1"/>
          <p:nvPr/>
        </p:nvSpPr>
        <p:spPr>
          <a:xfrm>
            <a:off x="663575" y="361950"/>
            <a:ext cx="7788275" cy="4419600"/>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&lt;?php</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class </a:t>
            </a:r>
            <a:r>
              <a:rPr lang="en-US" sz="1100" b="0" i="0" u="none">
                <a:solidFill>
                  <a:srgbClr val="FF00FF"/>
                </a:solidFill>
                <a:latin typeface="Courier"/>
                <a:ea typeface="Courier"/>
                <a:cs typeface="Courier"/>
                <a:sym typeface="Courier"/>
              </a:rPr>
              <a:t>Person</a:t>
            </a:r>
            <a:r>
              <a:rPr lang="en-US" sz="11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    public $</a:t>
            </a:r>
            <a:r>
              <a:rPr lang="en-US" sz="1100" b="0" i="0" u="none">
                <a:solidFill>
                  <a:schemeClr val="lt1"/>
                </a:solidFill>
                <a:latin typeface="Courier"/>
                <a:ea typeface="Courier"/>
                <a:cs typeface="Courier"/>
                <a:sym typeface="Courier"/>
              </a:rPr>
              <a:t>fullname</a:t>
            </a:r>
            <a:r>
              <a:rPr lang="en-US" sz="1100" b="0" i="0" u="none">
                <a:solidFill>
                  <a:srgbClr val="FFFF00"/>
                </a:solidFill>
                <a:latin typeface="Courier"/>
                <a:ea typeface="Courier"/>
                <a:cs typeface="Courier"/>
                <a:sym typeface="Courier"/>
              </a:rPr>
              <a:t> = false;</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    public $</a:t>
            </a:r>
            <a:r>
              <a:rPr lang="en-US" sz="1100" b="0" i="0" u="none">
                <a:solidFill>
                  <a:schemeClr val="lt1"/>
                </a:solidFill>
                <a:latin typeface="Courier"/>
                <a:ea typeface="Courier"/>
                <a:cs typeface="Courier"/>
                <a:sym typeface="Courier"/>
              </a:rPr>
              <a:t>givenname</a:t>
            </a:r>
            <a:r>
              <a:rPr lang="en-US" sz="1100" b="0" i="0" u="none">
                <a:solidFill>
                  <a:srgbClr val="FFFF00"/>
                </a:solidFill>
                <a:latin typeface="Courier"/>
                <a:ea typeface="Courier"/>
                <a:cs typeface="Courier"/>
                <a:sym typeface="Courier"/>
              </a:rPr>
              <a:t> = false;</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    public $</a:t>
            </a:r>
            <a:r>
              <a:rPr lang="en-US" sz="1100" b="0" i="0" u="none">
                <a:solidFill>
                  <a:schemeClr val="lt1"/>
                </a:solidFill>
                <a:latin typeface="Courier"/>
                <a:ea typeface="Courier"/>
                <a:cs typeface="Courier"/>
                <a:sym typeface="Courier"/>
              </a:rPr>
              <a:t>familyname</a:t>
            </a:r>
            <a:r>
              <a:rPr lang="en-US" sz="1100" b="0" i="0" u="none">
                <a:solidFill>
                  <a:srgbClr val="FFFF00"/>
                </a:solidFill>
                <a:latin typeface="Courier"/>
                <a:ea typeface="Courier"/>
                <a:cs typeface="Courier"/>
                <a:sym typeface="Courier"/>
              </a:rPr>
              <a:t> = false;</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    public $</a:t>
            </a:r>
            <a:r>
              <a:rPr lang="en-US" sz="1100" b="0" i="0" u="none">
                <a:solidFill>
                  <a:schemeClr val="lt1"/>
                </a:solidFill>
                <a:latin typeface="Courier"/>
                <a:ea typeface="Courier"/>
                <a:cs typeface="Courier"/>
                <a:sym typeface="Courier"/>
              </a:rPr>
              <a:t>room</a:t>
            </a:r>
            <a:r>
              <a:rPr lang="en-US" sz="1100" b="0" i="0" u="none">
                <a:solidFill>
                  <a:srgbClr val="FFFF00"/>
                </a:solidFill>
                <a:latin typeface="Courier"/>
                <a:ea typeface="Courier"/>
                <a:cs typeface="Courier"/>
                <a:sym typeface="Courier"/>
              </a:rPr>
              <a:t> = false;</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    function </a:t>
            </a:r>
            <a:r>
              <a:rPr lang="en-US" sz="1100" b="0" i="0" u="none">
                <a:solidFill>
                  <a:srgbClr val="00FFFF"/>
                </a:solidFill>
                <a:latin typeface="Courier"/>
                <a:ea typeface="Courier"/>
                <a:cs typeface="Courier"/>
                <a:sym typeface="Courier"/>
              </a:rPr>
              <a:t>get_name</a:t>
            </a:r>
            <a:r>
              <a:rPr lang="en-US" sz="11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        if ( $this-&gt;fullname !== false ) return $this-&gt;fullname;</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        if ( $this-&gt;familyname !== false &amp;&amp; $this-&gt;givenname !== false ) {</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            return $this-&gt;givenname . ' ' . $this-&gt;familyname;</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        return false;</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FF"/>
              </a:buClr>
              <a:buSzPts val="1100"/>
              <a:buFont typeface="Gill Sans"/>
              <a:buNone/>
            </a:pPr>
            <a:endParaRPr sz="11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$chuck = new </a:t>
            </a:r>
            <a:r>
              <a:rPr lang="en-US" sz="1100" b="0" i="0" u="none">
                <a:solidFill>
                  <a:srgbClr val="FF00FF"/>
                </a:solidFill>
                <a:latin typeface="Courier"/>
                <a:ea typeface="Courier"/>
                <a:cs typeface="Courier"/>
                <a:sym typeface="Courier"/>
              </a:rPr>
              <a:t>Person</a:t>
            </a:r>
            <a:r>
              <a:rPr lang="en-US" sz="11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$chuck-&gt;fullname = "Chuck Severance";</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$chuck-&gt;room = "4429NQ";</a:t>
            </a:r>
            <a:endParaRPr/>
          </a:p>
          <a:p>
            <a:pPr marL="0" marR="0" lvl="0" indent="0" algn="l" rtl="0">
              <a:lnSpc>
                <a:spcPct val="100000"/>
              </a:lnSpc>
              <a:spcBef>
                <a:spcPts val="0"/>
              </a:spcBef>
              <a:spcAft>
                <a:spcPts val="0"/>
              </a:spcAft>
              <a:buClr>
                <a:srgbClr val="FFFFFF"/>
              </a:buClr>
              <a:buSzPts val="1100"/>
              <a:buFont typeface="Gill Sans"/>
              <a:buNone/>
            </a:pPr>
            <a:endParaRPr sz="11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$colleen = new </a:t>
            </a:r>
            <a:r>
              <a:rPr lang="en-US" sz="1100" b="0" i="0" u="none">
                <a:solidFill>
                  <a:srgbClr val="FF00FF"/>
                </a:solidFill>
                <a:latin typeface="Courier"/>
                <a:ea typeface="Courier"/>
                <a:cs typeface="Courier"/>
                <a:sym typeface="Courier"/>
              </a:rPr>
              <a:t>Person</a:t>
            </a:r>
            <a:r>
              <a:rPr lang="en-US" sz="11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$colleen-&gt;</a:t>
            </a:r>
            <a:r>
              <a:rPr lang="en-US" sz="1100" b="0" i="0" u="none">
                <a:solidFill>
                  <a:schemeClr val="lt1"/>
                </a:solidFill>
                <a:latin typeface="Courier"/>
                <a:ea typeface="Courier"/>
                <a:cs typeface="Courier"/>
                <a:sym typeface="Courier"/>
              </a:rPr>
              <a:t>familyname</a:t>
            </a:r>
            <a:r>
              <a:rPr lang="en-US" sz="1100" b="0" i="0" u="none">
                <a:solidFill>
                  <a:srgbClr val="FFFF00"/>
                </a:solidFill>
                <a:latin typeface="Courier"/>
                <a:ea typeface="Courier"/>
                <a:cs typeface="Courier"/>
                <a:sym typeface="Courier"/>
              </a:rPr>
              <a:t> = 'van Lent'; </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$colleen-&gt;</a:t>
            </a:r>
            <a:r>
              <a:rPr lang="en-US" sz="1100" b="0" i="0" u="none">
                <a:solidFill>
                  <a:schemeClr val="lt1"/>
                </a:solidFill>
                <a:latin typeface="Courier"/>
                <a:ea typeface="Courier"/>
                <a:cs typeface="Courier"/>
                <a:sym typeface="Courier"/>
              </a:rPr>
              <a:t>givenname</a:t>
            </a:r>
            <a:r>
              <a:rPr lang="en-US" sz="1100" b="0" i="0" u="none">
                <a:solidFill>
                  <a:srgbClr val="FFFF00"/>
                </a:solidFill>
                <a:latin typeface="Courier"/>
                <a:ea typeface="Courier"/>
                <a:cs typeface="Courier"/>
                <a:sym typeface="Courier"/>
              </a:rPr>
              <a:t> = 'Colleen';</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$colleen-&gt;</a:t>
            </a:r>
            <a:r>
              <a:rPr lang="en-US" sz="1100" b="0" i="0" u="none">
                <a:solidFill>
                  <a:schemeClr val="lt1"/>
                </a:solidFill>
                <a:latin typeface="Courier"/>
                <a:ea typeface="Courier"/>
                <a:cs typeface="Courier"/>
                <a:sym typeface="Courier"/>
              </a:rPr>
              <a:t>room</a:t>
            </a:r>
            <a:r>
              <a:rPr lang="en-US" sz="1100" b="0" i="0" u="none">
                <a:solidFill>
                  <a:srgbClr val="FFFF00"/>
                </a:solidFill>
                <a:latin typeface="Courier"/>
                <a:ea typeface="Courier"/>
                <a:cs typeface="Courier"/>
                <a:sym typeface="Courier"/>
              </a:rPr>
              <a:t> = '3439NQ';</a:t>
            </a:r>
            <a:endParaRPr/>
          </a:p>
          <a:p>
            <a:pPr marL="0" marR="0" lvl="0" indent="0" algn="l" rtl="0">
              <a:lnSpc>
                <a:spcPct val="100000"/>
              </a:lnSpc>
              <a:spcBef>
                <a:spcPts val="0"/>
              </a:spcBef>
              <a:spcAft>
                <a:spcPts val="0"/>
              </a:spcAft>
              <a:buClr>
                <a:srgbClr val="FFFFFF"/>
              </a:buClr>
              <a:buSzPts val="1100"/>
              <a:buFont typeface="Gill Sans"/>
              <a:buNone/>
            </a:pPr>
            <a:endParaRPr sz="11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print $chuck-&gt;</a:t>
            </a:r>
            <a:r>
              <a:rPr lang="en-US" sz="1100" b="0" i="0" u="none">
                <a:solidFill>
                  <a:srgbClr val="00FFFF"/>
                </a:solidFill>
                <a:latin typeface="Courier"/>
                <a:ea typeface="Courier"/>
                <a:cs typeface="Courier"/>
                <a:sym typeface="Courier"/>
              </a:rPr>
              <a:t>get_name</a:t>
            </a:r>
            <a:r>
              <a:rPr lang="en-US" sz="1100" b="0" i="0" u="none">
                <a:solidFill>
                  <a:srgbClr val="FFFF00"/>
                </a:solidFill>
                <a:latin typeface="Courier"/>
                <a:ea typeface="Courier"/>
                <a:cs typeface="Courier"/>
                <a:sym typeface="Courier"/>
              </a:rPr>
              <a:t>() . "\n";</a:t>
            </a:r>
            <a:endParaRPr/>
          </a:p>
          <a:p>
            <a:pPr marL="0" marR="0" lvl="0" indent="0" algn="l" rtl="0">
              <a:lnSpc>
                <a:spcPct val="100000"/>
              </a:lnSpc>
              <a:spcBef>
                <a:spcPts val="0"/>
              </a:spcBef>
              <a:spcAft>
                <a:spcPts val="0"/>
              </a:spcAft>
              <a:buClr>
                <a:srgbClr val="FFFF00"/>
              </a:buClr>
              <a:buSzPts val="1100"/>
              <a:buFont typeface="Courier"/>
              <a:buNone/>
            </a:pPr>
            <a:r>
              <a:rPr lang="en-US" sz="1100" b="0" i="0" u="none">
                <a:solidFill>
                  <a:srgbClr val="FFFF00"/>
                </a:solidFill>
                <a:latin typeface="Courier"/>
                <a:ea typeface="Courier"/>
                <a:cs typeface="Courier"/>
                <a:sym typeface="Courier"/>
              </a:rPr>
              <a:t>print $colleen-&gt;</a:t>
            </a:r>
            <a:r>
              <a:rPr lang="en-US" sz="1100" b="0" i="0" u="none">
                <a:solidFill>
                  <a:srgbClr val="00FFFF"/>
                </a:solidFill>
                <a:latin typeface="Courier"/>
                <a:ea typeface="Courier"/>
                <a:cs typeface="Courier"/>
                <a:sym typeface="Courier"/>
              </a:rPr>
              <a:t>get_name</a:t>
            </a:r>
            <a:r>
              <a:rPr lang="en-US" sz="1100" b="0" i="0" u="none">
                <a:solidFill>
                  <a:srgbClr val="FFFF00"/>
                </a:solidFill>
                <a:latin typeface="Courier"/>
                <a:ea typeface="Courier"/>
                <a:cs typeface="Courier"/>
                <a:sym typeface="Courier"/>
              </a:rPr>
              <a:t>() . "\n";</a:t>
            </a:r>
            <a:endParaRPr/>
          </a:p>
        </p:txBody>
      </p:sp>
      <p:sp>
        <p:nvSpPr>
          <p:cNvPr id="193" name="Google Shape;193;p13"/>
          <p:cNvSpPr txBox="1"/>
          <p:nvPr/>
        </p:nvSpPr>
        <p:spPr>
          <a:xfrm>
            <a:off x="6400800" y="3486150"/>
            <a:ext cx="1897062" cy="474662"/>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FF00"/>
              </a:buClr>
              <a:buSzPts val="1500"/>
              <a:buFont typeface="Courier"/>
              <a:buNone/>
            </a:pPr>
            <a:r>
              <a:rPr lang="en-US" sz="1500" b="0" i="0" u="none">
                <a:solidFill>
                  <a:srgbClr val="00FF00"/>
                </a:solidFill>
                <a:latin typeface="Courier"/>
                <a:ea typeface="Courier"/>
                <a:cs typeface="Courier"/>
                <a:sym typeface="Courier"/>
              </a:rPr>
              <a:t>Chuck Severance</a:t>
            </a:r>
            <a:endParaRPr/>
          </a:p>
          <a:p>
            <a:pPr marL="0" marR="0" lvl="0" indent="0" algn="l" rtl="0">
              <a:lnSpc>
                <a:spcPct val="100000"/>
              </a:lnSpc>
              <a:spcBef>
                <a:spcPts val="0"/>
              </a:spcBef>
              <a:spcAft>
                <a:spcPts val="0"/>
              </a:spcAft>
              <a:buClr>
                <a:srgbClr val="00FF00"/>
              </a:buClr>
              <a:buSzPts val="1500"/>
              <a:buFont typeface="Courier"/>
              <a:buNone/>
            </a:pPr>
            <a:r>
              <a:rPr lang="en-US" sz="1500" b="0" i="0" u="none">
                <a:solidFill>
                  <a:srgbClr val="00FF00"/>
                </a:solidFill>
                <a:latin typeface="Courier"/>
                <a:ea typeface="Courier"/>
                <a:cs typeface="Courier"/>
                <a:sym typeface="Courier"/>
              </a:rPr>
              <a:t>Colleen van Lent</a:t>
            </a:r>
            <a:endParaRPr/>
          </a:p>
        </p:txBody>
      </p:sp>
      <p:sp>
        <p:nvSpPr>
          <p:cNvPr id="194" name="Google Shape;194;p13"/>
          <p:cNvSpPr txBox="1"/>
          <p:nvPr/>
        </p:nvSpPr>
        <p:spPr>
          <a:xfrm>
            <a:off x="7162800" y="438150"/>
            <a:ext cx="1501775" cy="42545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Gill Sans"/>
              <a:buNone/>
            </a:pPr>
            <a:r>
              <a:rPr lang="en-US" sz="2100" b="0" i="0" u="none">
                <a:solidFill>
                  <a:srgbClr val="FFFFFF"/>
                </a:solidFill>
                <a:latin typeface="Gill Sans"/>
                <a:ea typeface="Gill Sans"/>
                <a:cs typeface="Gill Sans"/>
                <a:sym typeface="Gill Sans"/>
              </a:rPr>
              <a:t>withobj.php</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1"/>
          <p:cNvSpPr txBox="1">
            <a:spLocks noGrp="1"/>
          </p:cNvSpPr>
          <p:nvPr>
            <p:ph type="title"/>
          </p:nvPr>
        </p:nvSpPr>
        <p:spPr>
          <a:xfrm>
            <a:off x="1220787" y="328612"/>
            <a:ext cx="6697662" cy="2273300"/>
          </a:xfrm>
          <a:prstGeom prst="rect">
            <a:avLst/>
          </a:prstGeom>
          <a:noFill/>
          <a:ln>
            <a:noFill/>
          </a:ln>
        </p:spPr>
        <p:txBody>
          <a:bodyPr spcFirstLastPara="1" wrap="square" lIns="38100" tIns="38100" rIns="38100" bIns="38100" anchor="b" anchorCtr="0">
            <a:noAutofit/>
          </a:bodyPr>
          <a:lstStyle/>
          <a:p>
            <a:pPr marL="0" lvl="0" indent="0" algn="ctr" rtl="0">
              <a:lnSpc>
                <a:spcPct val="100000"/>
              </a:lnSpc>
              <a:spcBef>
                <a:spcPts val="0"/>
              </a:spcBef>
              <a:spcAft>
                <a:spcPts val="0"/>
              </a:spcAft>
              <a:buClr>
                <a:srgbClr val="FFCC66"/>
              </a:buClr>
              <a:buSzPts val="4300"/>
              <a:buFont typeface="Gill Sans"/>
              <a:buNone/>
            </a:pPr>
            <a:r>
              <a:rPr lang="en-US" sz="4300" b="0" i="0" u="none">
                <a:solidFill>
                  <a:srgbClr val="FFCC66"/>
                </a:solidFill>
                <a:latin typeface="Gill Sans"/>
                <a:ea typeface="Gill Sans"/>
                <a:cs typeface="Gill Sans"/>
                <a:sym typeface="Gill Sans"/>
              </a:rPr>
              <a:t>Object Life Cycle</a:t>
            </a:r>
            <a:endParaRPr/>
          </a:p>
        </p:txBody>
      </p:sp>
      <p:sp>
        <p:nvSpPr>
          <p:cNvPr id="248" name="Google Shape;248;p21"/>
          <p:cNvSpPr txBox="1">
            <a:spLocks noGrp="1"/>
          </p:cNvSpPr>
          <p:nvPr>
            <p:ph type="body" idx="1"/>
          </p:nvPr>
        </p:nvSpPr>
        <p:spPr>
          <a:xfrm>
            <a:off x="647700" y="2649537"/>
            <a:ext cx="7837500" cy="593700"/>
          </a:xfrm>
          <a:prstGeom prst="rect">
            <a:avLst/>
          </a:prstGeom>
          <a:noFill/>
          <a:ln>
            <a:noFill/>
          </a:ln>
        </p:spPr>
        <p:txBody>
          <a:bodyPr spcFirstLastPara="1" wrap="square" lIns="38100" tIns="38100" rIns="38100" bIns="38100" anchor="t" anchorCtr="0">
            <a:noAutofit/>
          </a:bodyPr>
          <a:lstStyle/>
          <a:p>
            <a:pPr marL="0" lvl="0" indent="0" algn="ctr" rtl="0">
              <a:lnSpc>
                <a:spcPct val="100000"/>
              </a:lnSpc>
              <a:spcBef>
                <a:spcPts val="0"/>
              </a:spcBef>
              <a:spcAft>
                <a:spcPts val="0"/>
              </a:spcAft>
              <a:buClr>
                <a:schemeClr val="lt1"/>
              </a:buClr>
              <a:buSzPts val="1800"/>
              <a:buFont typeface="Gill Sans"/>
              <a:buNone/>
            </a:pPr>
            <a:r>
              <a:rPr lang="en-US" sz="1800" b="0" i="0" u="none">
                <a:solidFill>
                  <a:schemeClr val="lt1"/>
                </a:solidFill>
                <a:latin typeface="Gill Sans"/>
                <a:ea typeface="Gill Sans"/>
                <a:cs typeface="Gill Sans"/>
                <a:sym typeface="Gill Sans"/>
              </a:rPr>
              <a:t>http://en.wikipedia.org/wiki/Constructor_(computer_science)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22"/>
          <p:cNvSpPr txBox="1">
            <a:spLocks noGrp="1"/>
          </p:cNvSpPr>
          <p:nvPr>
            <p:ph type="title"/>
          </p:nvPr>
        </p:nvSpPr>
        <p:spPr>
          <a:xfrm>
            <a:off x="849312" y="361950"/>
            <a:ext cx="7445375" cy="1063625"/>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Object Life Cycle</a:t>
            </a:r>
            <a:endParaRPr/>
          </a:p>
        </p:txBody>
      </p:sp>
      <p:sp>
        <p:nvSpPr>
          <p:cNvPr id="254" name="Google Shape;254;p22"/>
          <p:cNvSpPr txBox="1">
            <a:spLocks noGrp="1"/>
          </p:cNvSpPr>
          <p:nvPr>
            <p:ph type="body" idx="1"/>
          </p:nvPr>
        </p:nvSpPr>
        <p:spPr>
          <a:xfrm>
            <a:off x="849312" y="1460500"/>
            <a:ext cx="7445375" cy="3011487"/>
          </a:xfrm>
          <a:prstGeom prst="rect">
            <a:avLst/>
          </a:prstGeom>
          <a:noFill/>
          <a:ln>
            <a:noFill/>
          </a:ln>
        </p:spPr>
        <p:txBody>
          <a:bodyPr spcFirstLastPara="1" wrap="square" lIns="50800" tIns="50800" rIns="50800" bIns="50800" anchor="ctr" anchorCtr="0">
            <a:noAutofit/>
          </a:bodyPr>
          <a:lstStyle/>
          <a:p>
            <a:pPr marL="425450" lvl="0" indent="-303212" algn="l" rtl="0">
              <a:lnSpc>
                <a:spcPct val="100000"/>
              </a:lnSpc>
              <a:spcBef>
                <a:spcPts val="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Objects are created, used and discarded.</a:t>
            </a:r>
            <a:endParaRPr/>
          </a:p>
          <a:p>
            <a:pPr marL="425450" lvl="0" indent="-303212" algn="l" rtl="0">
              <a:lnSpc>
                <a:spcPct val="100000"/>
              </a:lnSpc>
              <a:spcBef>
                <a:spcPts val="120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We have special blocks of code (methods) that get called</a:t>
            </a:r>
            <a:endParaRPr/>
          </a:p>
          <a:p>
            <a:pPr marL="465137" lvl="2" indent="0" algn="l" rtl="0">
              <a:lnSpc>
                <a:spcPct val="100000"/>
              </a:lnSpc>
              <a:spcBef>
                <a:spcPts val="1200"/>
              </a:spcBef>
              <a:spcAft>
                <a:spcPts val="0"/>
              </a:spcAft>
              <a:buClr>
                <a:schemeClr val="lt1"/>
              </a:buClr>
              <a:buSzPts val="3591"/>
              <a:buNone/>
            </a:pPr>
            <a:r>
              <a:rPr lang="en-US" sz="2100" b="0" i="0" u="none">
                <a:solidFill>
                  <a:schemeClr val="lt1"/>
                </a:solidFill>
                <a:latin typeface="Gill Sans"/>
                <a:ea typeface="Gill Sans"/>
                <a:cs typeface="Gill Sans"/>
                <a:sym typeface="Gill Sans"/>
              </a:rPr>
              <a:t>-  At the moment of creation (</a:t>
            </a:r>
            <a:r>
              <a:rPr lang="en-US" sz="2100" b="0" i="0" u="none">
                <a:solidFill>
                  <a:srgbClr val="FFFF00"/>
                </a:solidFill>
                <a:latin typeface="Gill Sans"/>
                <a:ea typeface="Gill Sans"/>
                <a:cs typeface="Gill Sans"/>
                <a:sym typeface="Gill Sans"/>
              </a:rPr>
              <a:t>constructor</a:t>
            </a:r>
            <a:r>
              <a:rPr lang="en-US" sz="2100" b="0" i="0" u="none">
                <a:solidFill>
                  <a:schemeClr val="lt1"/>
                </a:solidFill>
                <a:latin typeface="Gill Sans"/>
                <a:ea typeface="Gill Sans"/>
                <a:cs typeface="Gill Sans"/>
                <a:sym typeface="Gill Sans"/>
              </a:rPr>
              <a:t>)</a:t>
            </a:r>
            <a:endParaRPr/>
          </a:p>
          <a:p>
            <a:pPr marL="465137" lvl="2" indent="0" algn="l" rtl="0">
              <a:lnSpc>
                <a:spcPct val="100000"/>
              </a:lnSpc>
              <a:spcBef>
                <a:spcPts val="1200"/>
              </a:spcBef>
              <a:spcAft>
                <a:spcPts val="0"/>
              </a:spcAft>
              <a:buClr>
                <a:schemeClr val="lt1"/>
              </a:buClr>
              <a:buSzPts val="3591"/>
              <a:buNone/>
            </a:pPr>
            <a:r>
              <a:rPr lang="en-US" sz="2100" b="0" i="0" u="none">
                <a:solidFill>
                  <a:schemeClr val="lt1"/>
                </a:solidFill>
                <a:latin typeface="Gill Sans"/>
                <a:ea typeface="Gill Sans"/>
                <a:cs typeface="Gill Sans"/>
                <a:sym typeface="Gill Sans"/>
              </a:rPr>
              <a:t>-  At the moment of destruction (</a:t>
            </a:r>
            <a:r>
              <a:rPr lang="en-US" sz="2100" b="0" i="0" u="none">
                <a:solidFill>
                  <a:srgbClr val="FFFF00"/>
                </a:solidFill>
                <a:latin typeface="Gill Sans"/>
                <a:ea typeface="Gill Sans"/>
                <a:cs typeface="Gill Sans"/>
                <a:sym typeface="Gill Sans"/>
              </a:rPr>
              <a:t>destructor</a:t>
            </a:r>
            <a:r>
              <a:rPr lang="en-US" sz="2100" b="0" i="0" u="none">
                <a:solidFill>
                  <a:schemeClr val="lt1"/>
                </a:solidFill>
                <a:latin typeface="Gill Sans"/>
                <a:ea typeface="Gill Sans"/>
                <a:cs typeface="Gill Sans"/>
                <a:sym typeface="Gill Sans"/>
              </a:rPr>
              <a:t>)</a:t>
            </a:r>
            <a:endParaRPr/>
          </a:p>
          <a:p>
            <a:pPr marL="425450" lvl="0" indent="-303212" algn="l" rtl="0">
              <a:lnSpc>
                <a:spcPct val="100000"/>
              </a:lnSpc>
              <a:spcBef>
                <a:spcPts val="120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Constructors are used a lot.</a:t>
            </a:r>
            <a:endParaRPr/>
          </a:p>
          <a:p>
            <a:pPr marL="425450" lvl="0" indent="-303212" algn="l" rtl="0">
              <a:lnSpc>
                <a:spcPct val="100000"/>
              </a:lnSpc>
              <a:spcBef>
                <a:spcPts val="120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Destructors are seldom used.</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3"/>
          <p:cNvSpPr txBox="1">
            <a:spLocks noGrp="1"/>
          </p:cNvSpPr>
          <p:nvPr>
            <p:ph type="title"/>
          </p:nvPr>
        </p:nvSpPr>
        <p:spPr>
          <a:xfrm>
            <a:off x="849312" y="361950"/>
            <a:ext cx="7445375" cy="1063625"/>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Constructor</a:t>
            </a:r>
            <a:endParaRPr/>
          </a:p>
        </p:txBody>
      </p:sp>
      <p:sp>
        <p:nvSpPr>
          <p:cNvPr id="260" name="Google Shape;260;p23"/>
          <p:cNvSpPr txBox="1">
            <a:spLocks noGrp="1"/>
          </p:cNvSpPr>
          <p:nvPr>
            <p:ph type="body" idx="1"/>
          </p:nvPr>
        </p:nvSpPr>
        <p:spPr>
          <a:xfrm>
            <a:off x="914400" y="1428750"/>
            <a:ext cx="7445375" cy="1752600"/>
          </a:xfrm>
          <a:prstGeom prst="rect">
            <a:avLst/>
          </a:prstGeom>
          <a:noFill/>
          <a:ln>
            <a:noFill/>
          </a:ln>
        </p:spPr>
        <p:txBody>
          <a:bodyPr spcFirstLastPara="1" wrap="square" lIns="50800" tIns="50800" rIns="50800" bIns="50800" anchor="ctr" anchorCtr="0">
            <a:noAutofit/>
          </a:bodyPr>
          <a:lstStyle/>
          <a:p>
            <a:pPr marL="122237" lvl="0" indent="0" algn="l" rtl="0">
              <a:lnSpc>
                <a:spcPct val="100000"/>
              </a:lnSpc>
              <a:spcBef>
                <a:spcPts val="0"/>
              </a:spcBef>
              <a:spcAft>
                <a:spcPts val="0"/>
              </a:spcAft>
              <a:buClr>
                <a:schemeClr val="lt1"/>
              </a:buClr>
              <a:buSzPts val="3591"/>
              <a:buNone/>
            </a:pPr>
            <a:r>
              <a:rPr lang="en-US" sz="2100" b="0" i="0" u="none">
                <a:solidFill>
                  <a:schemeClr val="lt1"/>
                </a:solidFill>
                <a:latin typeface="Gill Sans"/>
                <a:ea typeface="Gill Sans"/>
                <a:cs typeface="Gill Sans"/>
                <a:sym typeface="Gill Sans"/>
              </a:rPr>
              <a:t>The primary purpose of the constructor is to set up some instance variables to have the proper initial values when the object is created.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24"/>
          <p:cNvSpPr txBox="1"/>
          <p:nvPr/>
        </p:nvSpPr>
        <p:spPr>
          <a:xfrm>
            <a:off x="971550" y="485775"/>
            <a:ext cx="3178175" cy="4094162"/>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class </a:t>
            </a:r>
            <a:r>
              <a:rPr lang="en-US" sz="1400" b="0" i="0" u="none">
                <a:solidFill>
                  <a:srgbClr val="00FFFF"/>
                </a:solidFill>
                <a:latin typeface="Courier"/>
                <a:ea typeface="Courier"/>
                <a:cs typeface="Courier"/>
                <a:sym typeface="Courier"/>
              </a:rPr>
              <a:t>PartyAnimal</a:t>
            </a: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function </a:t>
            </a:r>
            <a:r>
              <a:rPr lang="en-US" sz="1400" b="0" i="0" u="none">
                <a:solidFill>
                  <a:srgbClr val="FF00FF"/>
                </a:solidFill>
                <a:latin typeface="Courier"/>
                <a:ea typeface="Courier"/>
                <a:cs typeface="Courier"/>
                <a:sym typeface="Courier"/>
              </a:rPr>
              <a:t>__construct</a:t>
            </a: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echo("Constructed\n");</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function </a:t>
            </a:r>
            <a:r>
              <a:rPr lang="en-US" sz="1400" b="0" i="0" u="none">
                <a:solidFill>
                  <a:srgbClr val="FF7F00"/>
                </a:solidFill>
                <a:latin typeface="Courier"/>
                <a:ea typeface="Courier"/>
                <a:cs typeface="Courier"/>
                <a:sym typeface="Courier"/>
              </a:rPr>
              <a:t>something</a:t>
            </a: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echo("Something\n");</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function </a:t>
            </a:r>
            <a:r>
              <a:rPr lang="en-US" sz="1400" b="0" i="0" u="none">
                <a:solidFill>
                  <a:srgbClr val="00FF00"/>
                </a:solidFill>
                <a:latin typeface="Courier"/>
                <a:ea typeface="Courier"/>
                <a:cs typeface="Courier"/>
                <a:sym typeface="Courier"/>
              </a:rPr>
              <a:t>__destruct</a:t>
            </a: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echo("Destructed\n");</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FF"/>
              </a:buClr>
              <a:buSzPts val="1400"/>
              <a:buFont typeface="Gill Sans"/>
              <a:buNone/>
            </a:pPr>
            <a:endParaRPr sz="14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echo("--One\n");</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$x = </a:t>
            </a:r>
            <a:r>
              <a:rPr lang="en-US" sz="1400" b="0" i="0" u="none">
                <a:solidFill>
                  <a:srgbClr val="FF00FF"/>
                </a:solidFill>
                <a:latin typeface="Courier"/>
                <a:ea typeface="Courier"/>
                <a:cs typeface="Courier"/>
                <a:sym typeface="Courier"/>
              </a:rPr>
              <a:t>new</a:t>
            </a:r>
            <a:r>
              <a:rPr lang="en-US" sz="1400" b="0" i="0" u="none">
                <a:solidFill>
                  <a:srgbClr val="FFFF00"/>
                </a:solidFill>
                <a:latin typeface="Courier"/>
                <a:ea typeface="Courier"/>
                <a:cs typeface="Courier"/>
                <a:sym typeface="Courier"/>
              </a:rPr>
              <a:t> </a:t>
            </a:r>
            <a:r>
              <a:rPr lang="en-US" sz="1400" b="0" i="0" u="none">
                <a:solidFill>
                  <a:srgbClr val="00FFFF"/>
                </a:solidFill>
                <a:latin typeface="Courier"/>
                <a:ea typeface="Courier"/>
                <a:cs typeface="Courier"/>
                <a:sym typeface="Courier"/>
              </a:rPr>
              <a:t>PartyAnimal</a:t>
            </a:r>
            <a:r>
              <a:rPr lang="en-US" sz="14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echo("--Two\n");</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$y = </a:t>
            </a:r>
            <a:r>
              <a:rPr lang="en-US" sz="1400" b="0" i="0" u="none">
                <a:solidFill>
                  <a:srgbClr val="FF00FF"/>
                </a:solidFill>
                <a:latin typeface="Courier"/>
                <a:ea typeface="Courier"/>
                <a:cs typeface="Courier"/>
                <a:sym typeface="Courier"/>
              </a:rPr>
              <a:t>new</a:t>
            </a:r>
            <a:r>
              <a:rPr lang="en-US" sz="1400" b="0" i="0" u="none">
                <a:solidFill>
                  <a:srgbClr val="FFFF00"/>
                </a:solidFill>
                <a:latin typeface="Courier"/>
                <a:ea typeface="Courier"/>
                <a:cs typeface="Courier"/>
                <a:sym typeface="Courier"/>
              </a:rPr>
              <a:t> </a:t>
            </a:r>
            <a:r>
              <a:rPr lang="en-US" sz="1400" b="0" i="0" u="none">
                <a:solidFill>
                  <a:srgbClr val="00FFFF"/>
                </a:solidFill>
                <a:latin typeface="Courier"/>
                <a:ea typeface="Courier"/>
                <a:cs typeface="Courier"/>
                <a:sym typeface="Courier"/>
              </a:rPr>
              <a:t>PartyAnimal</a:t>
            </a:r>
            <a:r>
              <a:rPr lang="en-US" sz="14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echo("--Three\n");</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$x-&gt;</a:t>
            </a:r>
            <a:r>
              <a:rPr lang="en-US" sz="1400" b="0" i="0" u="none">
                <a:solidFill>
                  <a:srgbClr val="FF7F00"/>
                </a:solidFill>
                <a:latin typeface="Courier"/>
                <a:ea typeface="Courier"/>
                <a:cs typeface="Courier"/>
                <a:sym typeface="Courier"/>
              </a:rPr>
              <a:t>something</a:t>
            </a:r>
            <a:r>
              <a:rPr lang="en-US" sz="14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echo("--The End?\n");</a:t>
            </a:r>
            <a:endParaRPr/>
          </a:p>
        </p:txBody>
      </p:sp>
      <p:sp>
        <p:nvSpPr>
          <p:cNvPr id="266" name="Google Shape;266;p24"/>
          <p:cNvSpPr txBox="1"/>
          <p:nvPr/>
        </p:nvSpPr>
        <p:spPr>
          <a:xfrm>
            <a:off x="5835650" y="2335212"/>
            <a:ext cx="1439862" cy="26162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FF00"/>
              </a:buClr>
              <a:buSzPts val="1700"/>
              <a:buFont typeface="Courier"/>
              <a:buNone/>
            </a:pPr>
            <a:r>
              <a:rPr lang="en-US" sz="1700" b="0" i="0" u="none">
                <a:solidFill>
                  <a:srgbClr val="00FF00"/>
                </a:solidFill>
                <a:latin typeface="Courier"/>
                <a:ea typeface="Courier"/>
                <a:cs typeface="Courier"/>
                <a:sym typeface="Courier"/>
              </a:rPr>
              <a:t>--One</a:t>
            </a:r>
            <a:endParaRPr/>
          </a:p>
          <a:p>
            <a:pPr marL="0" marR="0" lvl="0" indent="0" algn="l" rtl="0">
              <a:lnSpc>
                <a:spcPct val="100000"/>
              </a:lnSpc>
              <a:spcBef>
                <a:spcPts val="0"/>
              </a:spcBef>
              <a:spcAft>
                <a:spcPts val="0"/>
              </a:spcAft>
              <a:buClr>
                <a:srgbClr val="00FF00"/>
              </a:buClr>
              <a:buSzPts val="1700"/>
              <a:buFont typeface="Courier"/>
              <a:buNone/>
            </a:pPr>
            <a:r>
              <a:rPr lang="en-US" sz="1700" b="0" i="0" u="none">
                <a:solidFill>
                  <a:srgbClr val="00FF00"/>
                </a:solidFill>
                <a:latin typeface="Courier"/>
                <a:ea typeface="Courier"/>
                <a:cs typeface="Courier"/>
                <a:sym typeface="Courier"/>
              </a:rPr>
              <a:t>Constructed</a:t>
            </a:r>
            <a:endParaRPr/>
          </a:p>
          <a:p>
            <a:pPr marL="0" marR="0" lvl="0" indent="0" algn="l" rtl="0">
              <a:lnSpc>
                <a:spcPct val="100000"/>
              </a:lnSpc>
              <a:spcBef>
                <a:spcPts val="0"/>
              </a:spcBef>
              <a:spcAft>
                <a:spcPts val="0"/>
              </a:spcAft>
              <a:buClr>
                <a:srgbClr val="00FF00"/>
              </a:buClr>
              <a:buSzPts val="1700"/>
              <a:buFont typeface="Courier"/>
              <a:buNone/>
            </a:pPr>
            <a:r>
              <a:rPr lang="en-US" sz="1700" b="0" i="0" u="none">
                <a:solidFill>
                  <a:srgbClr val="00FF00"/>
                </a:solidFill>
                <a:latin typeface="Courier"/>
                <a:ea typeface="Courier"/>
                <a:cs typeface="Courier"/>
                <a:sym typeface="Courier"/>
              </a:rPr>
              <a:t>--Two</a:t>
            </a:r>
            <a:endParaRPr/>
          </a:p>
          <a:p>
            <a:pPr marL="0" marR="0" lvl="0" indent="0" algn="l" rtl="0">
              <a:lnSpc>
                <a:spcPct val="100000"/>
              </a:lnSpc>
              <a:spcBef>
                <a:spcPts val="0"/>
              </a:spcBef>
              <a:spcAft>
                <a:spcPts val="0"/>
              </a:spcAft>
              <a:buClr>
                <a:srgbClr val="00FF00"/>
              </a:buClr>
              <a:buSzPts val="1700"/>
              <a:buFont typeface="Courier"/>
              <a:buNone/>
            </a:pPr>
            <a:r>
              <a:rPr lang="en-US" sz="1700" b="0" i="0" u="none">
                <a:solidFill>
                  <a:srgbClr val="00FF00"/>
                </a:solidFill>
                <a:latin typeface="Courier"/>
                <a:ea typeface="Courier"/>
                <a:cs typeface="Courier"/>
                <a:sym typeface="Courier"/>
              </a:rPr>
              <a:t>Constructed</a:t>
            </a:r>
            <a:endParaRPr/>
          </a:p>
          <a:p>
            <a:pPr marL="0" marR="0" lvl="0" indent="0" algn="l" rtl="0">
              <a:lnSpc>
                <a:spcPct val="100000"/>
              </a:lnSpc>
              <a:spcBef>
                <a:spcPts val="0"/>
              </a:spcBef>
              <a:spcAft>
                <a:spcPts val="0"/>
              </a:spcAft>
              <a:buClr>
                <a:srgbClr val="00FF00"/>
              </a:buClr>
              <a:buSzPts val="1700"/>
              <a:buFont typeface="Courier"/>
              <a:buNone/>
            </a:pPr>
            <a:r>
              <a:rPr lang="en-US" sz="1700" b="0" i="0" u="none">
                <a:solidFill>
                  <a:srgbClr val="00FF00"/>
                </a:solidFill>
                <a:latin typeface="Courier"/>
                <a:ea typeface="Courier"/>
                <a:cs typeface="Courier"/>
                <a:sym typeface="Courier"/>
              </a:rPr>
              <a:t>--Three</a:t>
            </a:r>
            <a:endParaRPr/>
          </a:p>
          <a:p>
            <a:pPr marL="0" marR="0" lvl="0" indent="0" algn="l" rtl="0">
              <a:lnSpc>
                <a:spcPct val="100000"/>
              </a:lnSpc>
              <a:spcBef>
                <a:spcPts val="0"/>
              </a:spcBef>
              <a:spcAft>
                <a:spcPts val="0"/>
              </a:spcAft>
              <a:buClr>
                <a:srgbClr val="00FF00"/>
              </a:buClr>
              <a:buSzPts val="1700"/>
              <a:buFont typeface="Courier"/>
              <a:buNone/>
            </a:pPr>
            <a:r>
              <a:rPr lang="en-US" sz="1700" b="0" i="0" u="none">
                <a:solidFill>
                  <a:srgbClr val="00FF00"/>
                </a:solidFill>
                <a:latin typeface="Courier"/>
                <a:ea typeface="Courier"/>
                <a:cs typeface="Courier"/>
                <a:sym typeface="Courier"/>
              </a:rPr>
              <a:t>Something</a:t>
            </a:r>
            <a:endParaRPr/>
          </a:p>
          <a:p>
            <a:pPr marL="0" marR="0" lvl="0" indent="0" algn="l" rtl="0">
              <a:lnSpc>
                <a:spcPct val="100000"/>
              </a:lnSpc>
              <a:spcBef>
                <a:spcPts val="0"/>
              </a:spcBef>
              <a:spcAft>
                <a:spcPts val="0"/>
              </a:spcAft>
              <a:buClr>
                <a:srgbClr val="00FF00"/>
              </a:buClr>
              <a:buSzPts val="1700"/>
              <a:buFont typeface="Courier"/>
              <a:buNone/>
            </a:pPr>
            <a:r>
              <a:rPr lang="en-US" sz="1700" b="0" i="0" u="none">
                <a:solidFill>
                  <a:srgbClr val="00FF00"/>
                </a:solidFill>
                <a:latin typeface="Courier"/>
                <a:ea typeface="Courier"/>
                <a:cs typeface="Courier"/>
                <a:sym typeface="Courier"/>
              </a:rPr>
              <a:t>--The End?</a:t>
            </a:r>
            <a:endParaRPr/>
          </a:p>
          <a:p>
            <a:pPr marL="0" marR="0" lvl="0" indent="0" algn="l" rtl="0">
              <a:lnSpc>
                <a:spcPct val="100000"/>
              </a:lnSpc>
              <a:spcBef>
                <a:spcPts val="0"/>
              </a:spcBef>
              <a:spcAft>
                <a:spcPts val="0"/>
              </a:spcAft>
              <a:buClr>
                <a:srgbClr val="00FF00"/>
              </a:buClr>
              <a:buSzPts val="1700"/>
              <a:buFont typeface="Courier"/>
              <a:buNone/>
            </a:pPr>
            <a:r>
              <a:rPr lang="en-US" sz="1700" b="0" i="0" u="none">
                <a:solidFill>
                  <a:srgbClr val="00FF00"/>
                </a:solidFill>
                <a:latin typeface="Courier"/>
                <a:ea typeface="Courier"/>
                <a:cs typeface="Courier"/>
                <a:sym typeface="Courier"/>
              </a:rPr>
              <a:t>Destructed</a:t>
            </a:r>
            <a:endParaRPr/>
          </a:p>
          <a:p>
            <a:pPr marL="0" marR="0" lvl="0" indent="0" algn="l" rtl="0">
              <a:lnSpc>
                <a:spcPct val="100000"/>
              </a:lnSpc>
              <a:spcBef>
                <a:spcPts val="0"/>
              </a:spcBef>
              <a:spcAft>
                <a:spcPts val="0"/>
              </a:spcAft>
              <a:buClr>
                <a:srgbClr val="00FF00"/>
              </a:buClr>
              <a:buSzPts val="1700"/>
              <a:buFont typeface="Courier"/>
              <a:buNone/>
            </a:pPr>
            <a:r>
              <a:rPr lang="en-US" sz="1700" b="0" i="0" u="none">
                <a:solidFill>
                  <a:srgbClr val="00FF00"/>
                </a:solidFill>
                <a:latin typeface="Courier"/>
                <a:ea typeface="Courier"/>
                <a:cs typeface="Courier"/>
                <a:sym typeface="Courier"/>
              </a:rPr>
              <a:t>Destructed</a:t>
            </a:r>
            <a:endParaRPr/>
          </a:p>
          <a:p>
            <a:pPr marL="0" marR="0" lvl="0" indent="0" algn="l" rtl="0">
              <a:lnSpc>
                <a:spcPct val="100000"/>
              </a:lnSpc>
              <a:spcBef>
                <a:spcPts val="0"/>
              </a:spcBef>
              <a:spcAft>
                <a:spcPts val="0"/>
              </a:spcAft>
              <a:buNone/>
            </a:pPr>
            <a:endParaRPr sz="1700" b="0" i="0" u="none">
              <a:solidFill>
                <a:srgbClr val="00FF00"/>
              </a:solidFill>
              <a:latin typeface="Courier"/>
              <a:ea typeface="Courier"/>
              <a:cs typeface="Courier"/>
              <a:sym typeface="Courier"/>
            </a:endParaRPr>
          </a:p>
        </p:txBody>
      </p:sp>
      <p:sp>
        <p:nvSpPr>
          <p:cNvPr id="267" name="Google Shape;267;p24"/>
          <p:cNvSpPr txBox="1"/>
          <p:nvPr/>
        </p:nvSpPr>
        <p:spPr>
          <a:xfrm>
            <a:off x="7308850" y="395287"/>
            <a:ext cx="1222375" cy="42386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Gill Sans"/>
              <a:buNone/>
            </a:pPr>
            <a:r>
              <a:rPr lang="en-US" sz="2100" b="0" i="0" u="none">
                <a:solidFill>
                  <a:srgbClr val="FFFFFF"/>
                </a:solidFill>
                <a:latin typeface="Gill Sans"/>
                <a:ea typeface="Gill Sans"/>
                <a:cs typeface="Gill Sans"/>
                <a:sym typeface="Gill Sans"/>
              </a:rPr>
              <a:t>party.php</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5"/>
          <p:cNvSpPr txBox="1">
            <a:spLocks noGrp="1"/>
          </p:cNvSpPr>
          <p:nvPr>
            <p:ph type="title"/>
          </p:nvPr>
        </p:nvSpPr>
        <p:spPr>
          <a:xfrm>
            <a:off x="849312" y="361950"/>
            <a:ext cx="7440612" cy="1058862"/>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Many </a:t>
            </a:r>
            <a:r>
              <a:rPr lang="en-US" sz="4200" b="0" i="0" u="none">
                <a:solidFill>
                  <a:srgbClr val="FF7F00"/>
                </a:solidFill>
                <a:latin typeface="Gill Sans"/>
                <a:ea typeface="Gill Sans"/>
                <a:cs typeface="Gill Sans"/>
                <a:sym typeface="Gill Sans"/>
              </a:rPr>
              <a:t>Instances</a:t>
            </a:r>
            <a:endParaRPr/>
          </a:p>
        </p:txBody>
      </p:sp>
      <p:sp>
        <p:nvSpPr>
          <p:cNvPr id="273" name="Google Shape;273;p25"/>
          <p:cNvSpPr txBox="1">
            <a:spLocks noGrp="1"/>
          </p:cNvSpPr>
          <p:nvPr>
            <p:ph type="body" idx="1"/>
          </p:nvPr>
        </p:nvSpPr>
        <p:spPr>
          <a:xfrm>
            <a:off x="849312" y="1460500"/>
            <a:ext cx="7445375" cy="3011487"/>
          </a:xfrm>
          <a:prstGeom prst="rect">
            <a:avLst/>
          </a:prstGeom>
          <a:noFill/>
          <a:ln>
            <a:noFill/>
          </a:ln>
        </p:spPr>
        <p:txBody>
          <a:bodyPr spcFirstLastPara="1" wrap="square" lIns="50800" tIns="50800" rIns="50800" bIns="50800" anchor="ctr" anchorCtr="0">
            <a:noAutofit/>
          </a:bodyPr>
          <a:lstStyle/>
          <a:p>
            <a:pPr marL="425450" lvl="0" indent="-303212" algn="l" rtl="0">
              <a:lnSpc>
                <a:spcPct val="100000"/>
              </a:lnSpc>
              <a:spcBef>
                <a:spcPts val="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We can create </a:t>
            </a:r>
            <a:r>
              <a:rPr lang="en-US" sz="2100" b="0" i="0" u="none">
                <a:solidFill>
                  <a:srgbClr val="FF7F00"/>
                </a:solidFill>
                <a:latin typeface="Gill Sans"/>
                <a:ea typeface="Gill Sans"/>
                <a:cs typeface="Gill Sans"/>
                <a:sym typeface="Gill Sans"/>
              </a:rPr>
              <a:t>lots of objects</a:t>
            </a:r>
            <a:r>
              <a:rPr lang="en-US" sz="2100" b="0" i="0" u="none">
                <a:solidFill>
                  <a:schemeClr val="lt1"/>
                </a:solidFill>
                <a:latin typeface="Gill Sans"/>
                <a:ea typeface="Gill Sans"/>
                <a:cs typeface="Gill Sans"/>
                <a:sym typeface="Gill Sans"/>
              </a:rPr>
              <a:t> - the class is the template for the object.</a:t>
            </a:r>
            <a:endParaRPr/>
          </a:p>
          <a:p>
            <a:pPr marL="425450" lvl="0" indent="-303212" algn="l" rtl="0">
              <a:lnSpc>
                <a:spcPct val="100000"/>
              </a:lnSpc>
              <a:spcBef>
                <a:spcPts val="120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We can store each </a:t>
            </a:r>
            <a:r>
              <a:rPr lang="en-US" sz="2100" b="0" i="0" u="none">
                <a:solidFill>
                  <a:srgbClr val="FF7F00"/>
                </a:solidFill>
                <a:latin typeface="Gill Sans"/>
                <a:ea typeface="Gill Sans"/>
                <a:cs typeface="Gill Sans"/>
                <a:sym typeface="Gill Sans"/>
              </a:rPr>
              <a:t>distinct object</a:t>
            </a:r>
            <a:r>
              <a:rPr lang="en-US" sz="2100" b="0" i="0" u="none">
                <a:solidFill>
                  <a:schemeClr val="lt1"/>
                </a:solidFill>
                <a:latin typeface="Gill Sans"/>
                <a:ea typeface="Gill Sans"/>
                <a:cs typeface="Gill Sans"/>
                <a:sym typeface="Gill Sans"/>
              </a:rPr>
              <a:t> in its own variable.</a:t>
            </a:r>
            <a:endParaRPr/>
          </a:p>
          <a:p>
            <a:pPr marL="425450" lvl="0" indent="-303212" algn="l" rtl="0">
              <a:lnSpc>
                <a:spcPct val="100000"/>
              </a:lnSpc>
              <a:spcBef>
                <a:spcPts val="120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We call this having multiple </a:t>
            </a:r>
            <a:r>
              <a:rPr lang="en-US" sz="2100" b="0" i="0" u="none">
                <a:solidFill>
                  <a:srgbClr val="FF7F00"/>
                </a:solidFill>
                <a:latin typeface="Gill Sans"/>
                <a:ea typeface="Gill Sans"/>
                <a:cs typeface="Gill Sans"/>
                <a:sym typeface="Gill Sans"/>
              </a:rPr>
              <a:t>instances</a:t>
            </a:r>
            <a:r>
              <a:rPr lang="en-US" sz="2100" b="0" i="0" u="none">
                <a:solidFill>
                  <a:schemeClr val="lt1"/>
                </a:solidFill>
                <a:latin typeface="Gill Sans"/>
                <a:ea typeface="Gill Sans"/>
                <a:cs typeface="Gill Sans"/>
                <a:sym typeface="Gill Sans"/>
              </a:rPr>
              <a:t> of the same class.</a:t>
            </a:r>
            <a:endParaRPr/>
          </a:p>
          <a:p>
            <a:pPr marL="425450" lvl="0" indent="-303212" algn="l" rtl="0">
              <a:lnSpc>
                <a:spcPct val="100000"/>
              </a:lnSpc>
              <a:spcBef>
                <a:spcPts val="120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Each </a:t>
            </a:r>
            <a:r>
              <a:rPr lang="en-US" sz="2100" b="0" i="0" u="none">
                <a:solidFill>
                  <a:srgbClr val="FF7F00"/>
                </a:solidFill>
                <a:latin typeface="Gill Sans"/>
                <a:ea typeface="Gill Sans"/>
                <a:cs typeface="Gill Sans"/>
                <a:sym typeface="Gill Sans"/>
              </a:rPr>
              <a:t>instance</a:t>
            </a:r>
            <a:r>
              <a:rPr lang="en-US" sz="2100" b="0" i="0" u="none">
                <a:solidFill>
                  <a:schemeClr val="lt1"/>
                </a:solidFill>
                <a:latin typeface="Gill Sans"/>
                <a:ea typeface="Gill Sans"/>
                <a:cs typeface="Gill Sans"/>
                <a:sym typeface="Gill Sans"/>
              </a:rPr>
              <a:t> has its own copy of the </a:t>
            </a:r>
            <a:r>
              <a:rPr lang="en-US" sz="2100" b="0" i="0" u="none">
                <a:solidFill>
                  <a:srgbClr val="FFFF00"/>
                </a:solidFill>
                <a:latin typeface="Gill Sans"/>
                <a:ea typeface="Gill Sans"/>
                <a:cs typeface="Gill Sans"/>
                <a:sym typeface="Gill Sans"/>
              </a:rPr>
              <a:t>instance variables</a:t>
            </a:r>
            <a:r>
              <a:rPr lang="en-US" sz="2100" b="0" i="0" u="none">
                <a:solidFill>
                  <a:schemeClr val="lt1"/>
                </a:solidFill>
                <a:latin typeface="Gill Sans"/>
                <a:ea typeface="Gill Sans"/>
                <a:cs typeface="Gill Sans"/>
                <a:sym typeface="Gill Sans"/>
              </a:rPr>
              <a:t>.</a:t>
            </a:r>
            <a:endParaRPr/>
          </a:p>
        </p:txBody>
      </p:sp>
      <p:pic>
        <p:nvPicPr>
          <p:cNvPr id="274" name="Google Shape;274;p25"/>
          <p:cNvPicPr preferRelativeResize="0"/>
          <p:nvPr/>
        </p:nvPicPr>
        <p:blipFill rotWithShape="1">
          <a:blip r:embed="rId3">
            <a:alphaModFix/>
          </a:blip>
          <a:srcRect/>
          <a:stretch/>
        </p:blipFill>
        <p:spPr>
          <a:xfrm>
            <a:off x="7086600" y="514350"/>
            <a:ext cx="1600200" cy="106680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26"/>
          <p:cNvSpPr txBox="1"/>
          <p:nvPr/>
        </p:nvSpPr>
        <p:spPr>
          <a:xfrm>
            <a:off x="971550" y="928687"/>
            <a:ext cx="6002337" cy="323215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class Hello {</a:t>
            </a: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    protected $</a:t>
            </a:r>
            <a:r>
              <a:rPr lang="en-US" sz="1500" b="0" i="0" u="none">
                <a:solidFill>
                  <a:srgbClr val="00FFFF"/>
                </a:solidFill>
                <a:latin typeface="Courier"/>
                <a:ea typeface="Courier"/>
                <a:cs typeface="Courier"/>
                <a:sym typeface="Courier"/>
              </a:rPr>
              <a:t>lang</a:t>
            </a:r>
            <a:r>
              <a:rPr lang="en-US" sz="1500" b="0" i="0" u="none">
                <a:solidFill>
                  <a:srgbClr val="FFFF00"/>
                </a:solidFill>
                <a:latin typeface="Courier"/>
                <a:ea typeface="Courier"/>
                <a:cs typeface="Courier"/>
                <a:sym typeface="Courier"/>
              </a:rPr>
              <a:t>; // Only accessible in the class</a:t>
            </a: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    function </a:t>
            </a:r>
            <a:r>
              <a:rPr lang="en-US" sz="1500" b="0" i="0" u="none">
                <a:solidFill>
                  <a:srgbClr val="FF00FF"/>
                </a:solidFill>
                <a:latin typeface="Courier"/>
                <a:ea typeface="Courier"/>
                <a:cs typeface="Courier"/>
                <a:sym typeface="Courier"/>
              </a:rPr>
              <a:t>__construct</a:t>
            </a:r>
            <a:r>
              <a:rPr lang="en-US" sz="1500" b="0" i="0" u="none">
                <a:solidFill>
                  <a:srgbClr val="FFFF00"/>
                </a:solidFill>
                <a:latin typeface="Courier"/>
                <a:ea typeface="Courier"/>
                <a:cs typeface="Courier"/>
                <a:sym typeface="Courier"/>
              </a:rPr>
              <a:t>($</a:t>
            </a:r>
            <a:r>
              <a:rPr lang="en-US" sz="1500" b="0" i="0" u="none">
                <a:solidFill>
                  <a:srgbClr val="FF7F00"/>
                </a:solidFill>
                <a:latin typeface="Courier"/>
                <a:ea typeface="Courier"/>
                <a:cs typeface="Courier"/>
                <a:sym typeface="Courier"/>
              </a:rPr>
              <a:t>lang</a:t>
            </a:r>
            <a:r>
              <a:rPr lang="en-US" sz="15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        $</a:t>
            </a:r>
            <a:r>
              <a:rPr lang="en-US" sz="1500" b="0" i="0" u="none">
                <a:solidFill>
                  <a:srgbClr val="00FFFF"/>
                </a:solidFill>
                <a:latin typeface="Courier"/>
                <a:ea typeface="Courier"/>
                <a:cs typeface="Courier"/>
                <a:sym typeface="Courier"/>
              </a:rPr>
              <a:t>this-&gt;lang</a:t>
            </a:r>
            <a:r>
              <a:rPr lang="en-US" sz="1500" b="0" i="0" u="none">
                <a:solidFill>
                  <a:srgbClr val="FFFF00"/>
                </a:solidFill>
                <a:latin typeface="Courier"/>
                <a:ea typeface="Courier"/>
                <a:cs typeface="Courier"/>
                <a:sym typeface="Courier"/>
              </a:rPr>
              <a:t> = $</a:t>
            </a:r>
            <a:r>
              <a:rPr lang="en-US" sz="1500" b="0" i="0" u="none">
                <a:solidFill>
                  <a:srgbClr val="FF7F00"/>
                </a:solidFill>
                <a:latin typeface="Courier"/>
                <a:ea typeface="Courier"/>
                <a:cs typeface="Courier"/>
                <a:sym typeface="Courier"/>
              </a:rPr>
              <a:t>lang</a:t>
            </a:r>
            <a:r>
              <a:rPr lang="en-US" sz="15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    function </a:t>
            </a:r>
            <a:r>
              <a:rPr lang="en-US" sz="1500" b="0" i="0" u="none">
                <a:solidFill>
                  <a:srgbClr val="00FF00"/>
                </a:solidFill>
                <a:latin typeface="Courier"/>
                <a:ea typeface="Courier"/>
                <a:cs typeface="Courier"/>
                <a:sym typeface="Courier"/>
              </a:rPr>
              <a:t>greet</a:t>
            </a:r>
            <a:r>
              <a:rPr lang="en-US" sz="15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        if ( $</a:t>
            </a:r>
            <a:r>
              <a:rPr lang="en-US" sz="1500" b="0" i="0" u="none">
                <a:solidFill>
                  <a:srgbClr val="00FFFF"/>
                </a:solidFill>
                <a:latin typeface="Courier"/>
                <a:ea typeface="Courier"/>
                <a:cs typeface="Courier"/>
                <a:sym typeface="Courier"/>
              </a:rPr>
              <a:t>this-&gt;lang</a:t>
            </a:r>
            <a:r>
              <a:rPr lang="en-US" sz="1500" b="0" i="0" u="none">
                <a:solidFill>
                  <a:srgbClr val="FFFF00"/>
                </a:solidFill>
                <a:latin typeface="Courier"/>
                <a:ea typeface="Courier"/>
                <a:cs typeface="Courier"/>
                <a:sym typeface="Courier"/>
              </a:rPr>
              <a:t> == 'fr' ) return 'Bonjour';</a:t>
            </a: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        if ( $</a:t>
            </a:r>
            <a:r>
              <a:rPr lang="en-US" sz="1500" b="0" i="0" u="none">
                <a:solidFill>
                  <a:srgbClr val="00FFFF"/>
                </a:solidFill>
                <a:latin typeface="Courier"/>
                <a:ea typeface="Courier"/>
                <a:cs typeface="Courier"/>
                <a:sym typeface="Courier"/>
              </a:rPr>
              <a:t>this-&gt;lang</a:t>
            </a:r>
            <a:r>
              <a:rPr lang="en-US" sz="1500" b="0" i="0" u="none">
                <a:solidFill>
                  <a:srgbClr val="FFFF00"/>
                </a:solidFill>
                <a:latin typeface="Courier"/>
                <a:ea typeface="Courier"/>
                <a:cs typeface="Courier"/>
                <a:sym typeface="Courier"/>
              </a:rPr>
              <a:t> == 'es' ) return 'Hola';</a:t>
            </a: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        return 'Hello';</a:t>
            </a: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FF"/>
              </a:buClr>
              <a:buSzPts val="1500"/>
              <a:buFont typeface="Gill Sans"/>
              <a:buNone/>
            </a:pPr>
            <a:endParaRPr sz="15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$hi = </a:t>
            </a:r>
            <a:r>
              <a:rPr lang="en-US" sz="1500" b="0" i="0" u="none">
                <a:solidFill>
                  <a:srgbClr val="FF00FF"/>
                </a:solidFill>
                <a:latin typeface="Courier"/>
                <a:ea typeface="Courier"/>
                <a:cs typeface="Courier"/>
                <a:sym typeface="Courier"/>
              </a:rPr>
              <a:t>new</a:t>
            </a:r>
            <a:r>
              <a:rPr lang="en-US" sz="1500" b="0" i="0" u="none">
                <a:solidFill>
                  <a:srgbClr val="FFFF00"/>
                </a:solidFill>
                <a:latin typeface="Courier"/>
                <a:ea typeface="Courier"/>
                <a:cs typeface="Courier"/>
                <a:sym typeface="Courier"/>
              </a:rPr>
              <a:t> Hello('es');</a:t>
            </a:r>
            <a:endParaRPr/>
          </a:p>
          <a:p>
            <a:pPr marL="0" marR="0" lvl="0" indent="0" algn="l" rtl="0">
              <a:lnSpc>
                <a:spcPct val="100000"/>
              </a:lnSpc>
              <a:spcBef>
                <a:spcPts val="0"/>
              </a:spcBef>
              <a:spcAft>
                <a:spcPts val="0"/>
              </a:spcAft>
              <a:buClr>
                <a:srgbClr val="FFFF00"/>
              </a:buClr>
              <a:buSzPts val="1500"/>
              <a:buFont typeface="Courier"/>
              <a:buNone/>
            </a:pPr>
            <a:r>
              <a:rPr lang="en-US" sz="1500" b="0" i="0" u="none">
                <a:solidFill>
                  <a:srgbClr val="FFFF00"/>
                </a:solidFill>
                <a:latin typeface="Courier"/>
                <a:ea typeface="Courier"/>
                <a:cs typeface="Courier"/>
                <a:sym typeface="Courier"/>
              </a:rPr>
              <a:t>echo </a:t>
            </a:r>
            <a:r>
              <a:rPr lang="en-US" sz="1500" b="0" i="0" u="none">
                <a:solidFill>
                  <a:srgbClr val="00FF00"/>
                </a:solidFill>
                <a:latin typeface="Courier"/>
                <a:ea typeface="Courier"/>
                <a:cs typeface="Courier"/>
                <a:sym typeface="Courier"/>
              </a:rPr>
              <a:t>$hi-&gt;greet()</a:t>
            </a:r>
            <a:r>
              <a:rPr lang="en-US" sz="1500" b="0" i="0" u="none">
                <a:solidFill>
                  <a:srgbClr val="FFFF00"/>
                </a:solidFill>
                <a:latin typeface="Courier"/>
                <a:ea typeface="Courier"/>
                <a:cs typeface="Courier"/>
                <a:sym typeface="Courier"/>
              </a:rPr>
              <a:t>."\n";</a:t>
            </a:r>
            <a:endParaRPr/>
          </a:p>
        </p:txBody>
      </p:sp>
      <p:sp>
        <p:nvSpPr>
          <p:cNvPr id="280" name="Google Shape;280;p26"/>
          <p:cNvSpPr txBox="1"/>
          <p:nvPr/>
        </p:nvSpPr>
        <p:spPr>
          <a:xfrm>
            <a:off x="6437312" y="3486150"/>
            <a:ext cx="641350" cy="320675"/>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FF00"/>
              </a:buClr>
              <a:buSzPts val="2000"/>
              <a:buFont typeface="Courier"/>
              <a:buNone/>
            </a:pPr>
            <a:r>
              <a:rPr lang="en-US" sz="2000" b="1" i="0" u="none">
                <a:solidFill>
                  <a:srgbClr val="00FF00"/>
                </a:solidFill>
                <a:latin typeface="Courier"/>
                <a:ea typeface="Courier"/>
                <a:cs typeface="Courier"/>
                <a:sym typeface="Courier"/>
              </a:rPr>
              <a:t>Hola</a:t>
            </a:r>
            <a:endParaRPr/>
          </a:p>
        </p:txBody>
      </p:sp>
      <p:sp>
        <p:nvSpPr>
          <p:cNvPr id="281" name="Google Shape;281;p26"/>
          <p:cNvSpPr txBox="1"/>
          <p:nvPr/>
        </p:nvSpPr>
        <p:spPr>
          <a:xfrm>
            <a:off x="7543800" y="4324350"/>
            <a:ext cx="1196975" cy="42545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Gill Sans"/>
              <a:buNone/>
            </a:pPr>
            <a:r>
              <a:rPr lang="en-US" sz="2100" b="0" i="0" u="none">
                <a:solidFill>
                  <a:srgbClr val="FFFFFF"/>
                </a:solidFill>
                <a:latin typeface="Gill Sans"/>
                <a:ea typeface="Gill Sans"/>
                <a:cs typeface="Gill Sans"/>
                <a:sym typeface="Gill Sans"/>
              </a:rPr>
              <a:t>hello.php</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7"/>
          <p:cNvSpPr txBox="1">
            <a:spLocks noGrp="1"/>
          </p:cNvSpPr>
          <p:nvPr>
            <p:ph type="title"/>
          </p:nvPr>
        </p:nvSpPr>
        <p:spPr>
          <a:xfrm>
            <a:off x="849312" y="361950"/>
            <a:ext cx="7440612" cy="1058862"/>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Definitions</a:t>
            </a:r>
            <a:endParaRPr/>
          </a:p>
        </p:txBody>
      </p:sp>
      <p:sp>
        <p:nvSpPr>
          <p:cNvPr id="287" name="Google Shape;287;p27"/>
          <p:cNvSpPr txBox="1">
            <a:spLocks noGrp="1"/>
          </p:cNvSpPr>
          <p:nvPr>
            <p:ph type="body" idx="1"/>
          </p:nvPr>
        </p:nvSpPr>
        <p:spPr>
          <a:xfrm>
            <a:off x="849312" y="1460500"/>
            <a:ext cx="7445375" cy="3011487"/>
          </a:xfrm>
          <a:prstGeom prst="rect">
            <a:avLst/>
          </a:prstGeom>
          <a:noFill/>
          <a:ln>
            <a:noFill/>
          </a:ln>
        </p:spPr>
        <p:txBody>
          <a:bodyPr spcFirstLastPara="1" wrap="square" lIns="50800" tIns="50800" rIns="50800" bIns="50800" anchor="ctr" anchorCtr="0">
            <a:noAutofit/>
          </a:bodyPr>
          <a:lstStyle/>
          <a:p>
            <a:pPr marL="425450" lvl="0" indent="-303212" algn="l" rtl="0">
              <a:lnSpc>
                <a:spcPct val="100000"/>
              </a:lnSpc>
              <a:spcBef>
                <a:spcPts val="0"/>
              </a:spcBef>
              <a:spcAft>
                <a:spcPts val="0"/>
              </a:spcAft>
              <a:buClr>
                <a:srgbClr val="FFFFFF"/>
              </a:buClr>
              <a:buSzPts val="3591"/>
              <a:buFont typeface="Gill Sans"/>
              <a:buChar char="•"/>
            </a:pPr>
            <a:r>
              <a:rPr lang="en-US" sz="2100" b="0" i="0" u="none">
                <a:solidFill>
                  <a:srgbClr val="FFFFFF"/>
                </a:solidFill>
                <a:latin typeface="Gill Sans"/>
                <a:ea typeface="Gill Sans"/>
                <a:cs typeface="Gill Sans"/>
                <a:sym typeface="Gill Sans"/>
              </a:rPr>
              <a:t>Class </a:t>
            </a:r>
            <a:r>
              <a:rPr lang="en-US" sz="2100" b="0" i="0" u="none">
                <a:solidFill>
                  <a:schemeClr val="lt1"/>
                </a:solidFill>
                <a:latin typeface="Gill Sans"/>
                <a:ea typeface="Gill Sans"/>
                <a:cs typeface="Gill Sans"/>
                <a:sym typeface="Gill Sans"/>
              </a:rPr>
              <a:t>- a template - Dog</a:t>
            </a:r>
            <a:endParaRPr/>
          </a:p>
          <a:p>
            <a:pPr marL="425450" lvl="0" indent="-303212" algn="l" rtl="0">
              <a:lnSpc>
                <a:spcPct val="100000"/>
              </a:lnSpc>
              <a:spcBef>
                <a:spcPts val="1200"/>
              </a:spcBef>
              <a:spcAft>
                <a:spcPts val="0"/>
              </a:spcAft>
              <a:buClr>
                <a:srgbClr val="FFFFFF"/>
              </a:buClr>
              <a:buSzPts val="3591"/>
              <a:buFont typeface="Gill Sans"/>
              <a:buChar char="•"/>
            </a:pPr>
            <a:r>
              <a:rPr lang="en-US" sz="2100" b="0" i="0" u="none">
                <a:solidFill>
                  <a:srgbClr val="FFFFFF"/>
                </a:solidFill>
                <a:latin typeface="Gill Sans"/>
                <a:ea typeface="Gill Sans"/>
                <a:cs typeface="Gill Sans"/>
                <a:sym typeface="Gill Sans"/>
              </a:rPr>
              <a:t>Method or Message </a:t>
            </a:r>
            <a:r>
              <a:rPr lang="en-US" sz="2100" b="0" i="0" u="none">
                <a:solidFill>
                  <a:schemeClr val="lt1"/>
                </a:solidFill>
                <a:latin typeface="Gill Sans"/>
                <a:ea typeface="Gill Sans"/>
                <a:cs typeface="Gill Sans"/>
                <a:sym typeface="Gill Sans"/>
              </a:rPr>
              <a:t>- A defined capability of a class - bark()</a:t>
            </a:r>
            <a:endParaRPr/>
          </a:p>
          <a:p>
            <a:pPr marL="425450" lvl="0" indent="-303212" algn="l" rtl="0">
              <a:lnSpc>
                <a:spcPct val="100000"/>
              </a:lnSpc>
              <a:spcBef>
                <a:spcPts val="1200"/>
              </a:spcBef>
              <a:spcAft>
                <a:spcPts val="0"/>
              </a:spcAft>
              <a:buClr>
                <a:srgbClr val="FFFFFF"/>
              </a:buClr>
              <a:buSzPts val="3591"/>
              <a:buFont typeface="Gill Sans"/>
              <a:buChar char="•"/>
            </a:pPr>
            <a:r>
              <a:rPr lang="en-US" sz="2100" b="0" i="0" u="none">
                <a:solidFill>
                  <a:srgbClr val="FFFFFF"/>
                </a:solidFill>
                <a:latin typeface="Gill Sans"/>
                <a:ea typeface="Gill Sans"/>
                <a:cs typeface="Gill Sans"/>
                <a:sym typeface="Gill Sans"/>
              </a:rPr>
              <a:t>Object or Instance </a:t>
            </a:r>
            <a:r>
              <a:rPr lang="en-US" sz="2100" b="0" i="0" u="none">
                <a:solidFill>
                  <a:schemeClr val="lt1"/>
                </a:solidFill>
                <a:latin typeface="Gill Sans"/>
                <a:ea typeface="Gill Sans"/>
                <a:cs typeface="Gill Sans"/>
                <a:sym typeface="Gill Sans"/>
              </a:rPr>
              <a:t>- A particular instance of a class - Lassie</a:t>
            </a:r>
            <a:endParaRPr/>
          </a:p>
          <a:p>
            <a:pPr marL="425450" lvl="0" indent="-303212" algn="l" rtl="0">
              <a:lnSpc>
                <a:spcPct val="100000"/>
              </a:lnSpc>
              <a:spcBef>
                <a:spcPts val="1200"/>
              </a:spcBef>
              <a:spcAft>
                <a:spcPts val="0"/>
              </a:spcAft>
              <a:buClr>
                <a:srgbClr val="FF7F00"/>
              </a:buClr>
              <a:buSzPts val="3591"/>
              <a:buFont typeface="Gill Sans"/>
              <a:buChar char="•"/>
            </a:pPr>
            <a:r>
              <a:rPr lang="en-US" sz="2100" b="0" i="0" u="none">
                <a:solidFill>
                  <a:srgbClr val="FF7F00"/>
                </a:solidFill>
                <a:latin typeface="Gill Sans"/>
                <a:ea typeface="Gill Sans"/>
                <a:cs typeface="Gill Sans"/>
                <a:sym typeface="Gill Sans"/>
              </a:rPr>
              <a:t>Constructor</a:t>
            </a:r>
            <a:r>
              <a:rPr lang="en-US" sz="2100" b="0" i="0" u="none">
                <a:solidFill>
                  <a:schemeClr val="lt1"/>
                </a:solidFill>
                <a:latin typeface="Gill Sans"/>
                <a:ea typeface="Gill Sans"/>
                <a:cs typeface="Gill Sans"/>
                <a:sym typeface="Gill Sans"/>
              </a:rPr>
              <a:t> - A method which is called when the instance / object is created</a:t>
            </a:r>
            <a:endParaRPr/>
          </a:p>
        </p:txBody>
      </p:sp>
      <p:pic>
        <p:nvPicPr>
          <p:cNvPr id="288" name="Google Shape;288;p27"/>
          <p:cNvPicPr preferRelativeResize="0"/>
          <p:nvPr/>
        </p:nvPicPr>
        <p:blipFill rotWithShape="1">
          <a:blip r:embed="rId3">
            <a:alphaModFix/>
          </a:blip>
          <a:srcRect/>
          <a:stretch/>
        </p:blipFill>
        <p:spPr>
          <a:xfrm>
            <a:off x="7086600" y="514350"/>
            <a:ext cx="1600200" cy="10668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gd7696d76aa_0_1144"/>
          <p:cNvSpPr txBox="1">
            <a:spLocks noGrp="1"/>
          </p:cNvSpPr>
          <p:nvPr>
            <p:ph type="title"/>
          </p:nvPr>
        </p:nvSpPr>
        <p:spPr>
          <a:xfrm>
            <a:off x="1303800" y="598575"/>
            <a:ext cx="7030500" cy="6423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Intro to OOP</a:t>
            </a:r>
            <a:endParaRPr sz="4200">
              <a:solidFill>
                <a:srgbClr val="FFCC66"/>
              </a:solidFill>
            </a:endParaRPr>
          </a:p>
        </p:txBody>
      </p:sp>
      <p:sp>
        <p:nvSpPr>
          <p:cNvPr id="57" name="Google Shape;57;gd7696d76aa_0_1144"/>
          <p:cNvSpPr txBox="1">
            <a:spLocks noGrp="1"/>
          </p:cNvSpPr>
          <p:nvPr>
            <p:ph type="body" idx="1"/>
          </p:nvPr>
        </p:nvSpPr>
        <p:spPr>
          <a:xfrm>
            <a:off x="1303800" y="1387400"/>
            <a:ext cx="7255200" cy="3525000"/>
          </a:xfrm>
          <a:prstGeom prst="rect">
            <a:avLst/>
          </a:prstGeom>
        </p:spPr>
        <p:txBody>
          <a:bodyPr spcFirstLastPara="1" wrap="square" lIns="50800" tIns="50800" rIns="50800" bIns="50800" anchor="ctr" anchorCtr="0">
            <a:noAutofit/>
          </a:bodyPr>
          <a:lstStyle/>
          <a:p>
            <a:pPr marL="457200" lvl="0" indent="-342900" algn="just" rtl="0">
              <a:spcBef>
                <a:spcPts val="1000"/>
              </a:spcBef>
              <a:spcAft>
                <a:spcPts val="0"/>
              </a:spcAft>
              <a:buClr>
                <a:srgbClr val="FFFFFF"/>
              </a:buClr>
              <a:buSzPts val="1800"/>
              <a:buChar char="•"/>
            </a:pPr>
            <a:r>
              <a:rPr lang="en-US" sz="1800" dirty="0">
                <a:solidFill>
                  <a:srgbClr val="FFFFFF"/>
                </a:solidFill>
              </a:rPr>
              <a:t>OOP stands for object oriented programming.</a:t>
            </a:r>
            <a:endParaRPr sz="1800" dirty="0">
              <a:solidFill>
                <a:srgbClr val="FFFFFF"/>
              </a:solidFill>
            </a:endParaRPr>
          </a:p>
          <a:p>
            <a:pPr marL="457200" lvl="0" indent="-342900" algn="just" rtl="0">
              <a:spcBef>
                <a:spcPts val="1000"/>
              </a:spcBef>
              <a:spcAft>
                <a:spcPts val="0"/>
              </a:spcAft>
              <a:buClr>
                <a:srgbClr val="FFFFFF"/>
              </a:buClr>
              <a:buSzPts val="1800"/>
              <a:buChar char="•"/>
            </a:pPr>
            <a:r>
              <a:rPr lang="en-US" sz="1800" dirty="0">
                <a:solidFill>
                  <a:srgbClr val="FFFFFF"/>
                </a:solidFill>
              </a:rPr>
              <a:t>The basic idea of OOP is that we use objects to model real world things that we want to represent inside our programs, as shown previously with the example of a car.</a:t>
            </a:r>
            <a:endParaRPr sz="1800" dirty="0">
              <a:solidFill>
                <a:srgbClr val="FFFFFF"/>
              </a:solidFill>
            </a:endParaRPr>
          </a:p>
          <a:p>
            <a:pPr marL="457200" lvl="0" indent="-342900" algn="just" rtl="0">
              <a:spcBef>
                <a:spcPts val="1000"/>
              </a:spcBef>
              <a:spcAft>
                <a:spcPts val="1000"/>
              </a:spcAft>
              <a:buClr>
                <a:srgbClr val="FFFFFF"/>
              </a:buClr>
              <a:buSzPts val="1800"/>
              <a:buChar char="•"/>
            </a:pPr>
            <a:r>
              <a:rPr lang="en-US" sz="1800" dirty="0">
                <a:solidFill>
                  <a:srgbClr val="FFFFFF"/>
                </a:solidFill>
              </a:rPr>
              <a:t>Objects can contain related data and code, which represent information about the thing you are trying to model, and functionality or behavior that you want it to have. </a:t>
            </a:r>
            <a:endParaRPr sz="1800" dirty="0">
              <a:solidFill>
                <a:srgbClr val="FFFFF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8"/>
          <p:cNvSpPr txBox="1">
            <a:spLocks noGrp="1"/>
          </p:cNvSpPr>
          <p:nvPr>
            <p:ph type="title"/>
          </p:nvPr>
        </p:nvSpPr>
        <p:spPr>
          <a:xfrm>
            <a:off x="647700" y="862012"/>
            <a:ext cx="7837500" cy="1733400"/>
          </a:xfrm>
          <a:prstGeom prst="rect">
            <a:avLst/>
          </a:prstGeom>
          <a:noFill/>
          <a:ln>
            <a:noFill/>
          </a:ln>
        </p:spPr>
        <p:txBody>
          <a:bodyPr spcFirstLastPara="1" wrap="square" lIns="38100" tIns="38100" rIns="38100" bIns="38100" anchor="b" anchorCtr="0">
            <a:noAutofit/>
          </a:bodyPr>
          <a:lstStyle/>
          <a:p>
            <a:pPr marL="0" lvl="0" indent="0" algn="ctr" rtl="0">
              <a:lnSpc>
                <a:spcPct val="100000"/>
              </a:lnSpc>
              <a:spcBef>
                <a:spcPts val="0"/>
              </a:spcBef>
              <a:spcAft>
                <a:spcPts val="0"/>
              </a:spcAft>
              <a:buClr>
                <a:srgbClr val="FFCC66"/>
              </a:buClr>
              <a:buSzPts val="4300"/>
              <a:buFont typeface="Gill Sans"/>
              <a:buNone/>
            </a:pPr>
            <a:r>
              <a:rPr lang="en-US" sz="4300" b="0" i="0" u="none">
                <a:solidFill>
                  <a:srgbClr val="FFCC66"/>
                </a:solidFill>
                <a:latin typeface="Gill Sans"/>
                <a:ea typeface="Gill Sans"/>
                <a:cs typeface="Gill Sans"/>
                <a:sym typeface="Gill Sans"/>
              </a:rPr>
              <a:t>Inheritance</a:t>
            </a:r>
            <a:endParaRPr/>
          </a:p>
        </p:txBody>
      </p:sp>
      <p:sp>
        <p:nvSpPr>
          <p:cNvPr id="294" name="Google Shape;294;p28"/>
          <p:cNvSpPr txBox="1">
            <a:spLocks noGrp="1"/>
          </p:cNvSpPr>
          <p:nvPr>
            <p:ph type="body" idx="1"/>
          </p:nvPr>
        </p:nvSpPr>
        <p:spPr>
          <a:xfrm>
            <a:off x="1220787" y="2649537"/>
            <a:ext cx="6697662" cy="779462"/>
          </a:xfrm>
          <a:prstGeom prst="rect">
            <a:avLst/>
          </a:prstGeom>
          <a:noFill/>
          <a:ln>
            <a:noFill/>
          </a:ln>
        </p:spPr>
        <p:txBody>
          <a:bodyPr spcFirstLastPara="1" wrap="square" lIns="38100" tIns="38100" rIns="38100" bIns="38100" anchor="t" anchorCtr="0">
            <a:noAutofit/>
          </a:bodyPr>
          <a:lstStyle/>
          <a:p>
            <a:pPr marL="0" lvl="0" indent="0" algn="ctr" rtl="0">
              <a:lnSpc>
                <a:spcPct val="100000"/>
              </a:lnSpc>
              <a:spcBef>
                <a:spcPts val="0"/>
              </a:spcBef>
              <a:spcAft>
                <a:spcPts val="0"/>
              </a:spcAft>
              <a:buClr>
                <a:schemeClr val="lt1"/>
              </a:buClr>
              <a:buSzPts val="1800"/>
              <a:buFont typeface="Gill Sans"/>
              <a:buNone/>
            </a:pPr>
            <a:r>
              <a:rPr lang="en-US" sz="1800" b="0" i="0" u="none">
                <a:solidFill>
                  <a:schemeClr val="lt1"/>
                </a:solidFill>
                <a:latin typeface="Gill Sans"/>
                <a:ea typeface="Gill Sans"/>
                <a:cs typeface="Gill Sans"/>
                <a:sym typeface="Gill Sans"/>
              </a:rPr>
              <a:t>http://www.php.net/manual/en/language.oop5.inheritance.php</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29"/>
          <p:cNvSpPr txBox="1">
            <a:spLocks noGrp="1"/>
          </p:cNvSpPr>
          <p:nvPr>
            <p:ph type="title"/>
          </p:nvPr>
        </p:nvSpPr>
        <p:spPr>
          <a:xfrm>
            <a:off x="849312" y="361950"/>
            <a:ext cx="7440612" cy="1058862"/>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Inheritance</a:t>
            </a:r>
            <a:endParaRPr/>
          </a:p>
        </p:txBody>
      </p:sp>
      <p:sp>
        <p:nvSpPr>
          <p:cNvPr id="300" name="Google Shape;300;p29"/>
          <p:cNvSpPr txBox="1">
            <a:spLocks noGrp="1"/>
          </p:cNvSpPr>
          <p:nvPr>
            <p:ph type="body" idx="1"/>
          </p:nvPr>
        </p:nvSpPr>
        <p:spPr>
          <a:xfrm>
            <a:off x="849312" y="1460500"/>
            <a:ext cx="7445375" cy="3011487"/>
          </a:xfrm>
          <a:prstGeom prst="rect">
            <a:avLst/>
          </a:prstGeom>
          <a:noFill/>
          <a:ln>
            <a:noFill/>
          </a:ln>
        </p:spPr>
        <p:txBody>
          <a:bodyPr spcFirstLastPara="1" wrap="square" lIns="50800" tIns="50800" rIns="50800" bIns="50800" anchor="ctr" anchorCtr="0">
            <a:noAutofit/>
          </a:bodyPr>
          <a:lstStyle/>
          <a:p>
            <a:pPr marL="425450" lvl="0" indent="-303212" algn="l" rtl="0">
              <a:lnSpc>
                <a:spcPct val="100000"/>
              </a:lnSpc>
              <a:spcBef>
                <a:spcPts val="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When we make a new class we can reuse an existing class and </a:t>
            </a:r>
            <a:r>
              <a:rPr lang="en-US" sz="2100" b="0" i="0" u="none">
                <a:solidFill>
                  <a:srgbClr val="FF7F00"/>
                </a:solidFill>
                <a:latin typeface="Gill Sans"/>
                <a:ea typeface="Gill Sans"/>
                <a:cs typeface="Gill Sans"/>
                <a:sym typeface="Gill Sans"/>
              </a:rPr>
              <a:t>inherit</a:t>
            </a:r>
            <a:r>
              <a:rPr lang="en-US" sz="2100" b="0" i="0" u="none">
                <a:solidFill>
                  <a:schemeClr val="lt1"/>
                </a:solidFill>
                <a:latin typeface="Gill Sans"/>
                <a:ea typeface="Gill Sans"/>
                <a:cs typeface="Gill Sans"/>
                <a:sym typeface="Gill Sans"/>
              </a:rPr>
              <a:t> all the capabilities of an existing class and then add our own little bit to make our new class</a:t>
            </a:r>
            <a:endParaRPr/>
          </a:p>
          <a:p>
            <a:pPr marL="425450" lvl="0" indent="-303212" algn="l" rtl="0">
              <a:lnSpc>
                <a:spcPct val="100000"/>
              </a:lnSpc>
              <a:spcBef>
                <a:spcPts val="120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Another form of store and reuse</a:t>
            </a:r>
            <a:endParaRPr/>
          </a:p>
          <a:p>
            <a:pPr marL="425450" lvl="0" indent="-303212" algn="l" rtl="0">
              <a:lnSpc>
                <a:spcPct val="100000"/>
              </a:lnSpc>
              <a:spcBef>
                <a:spcPts val="120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Write once - reuse many times</a:t>
            </a:r>
            <a:endParaRPr/>
          </a:p>
          <a:p>
            <a:pPr marL="425450" lvl="0" indent="-303212" algn="l" rtl="0">
              <a:lnSpc>
                <a:spcPct val="100000"/>
              </a:lnSpc>
              <a:spcBef>
                <a:spcPts val="1200"/>
              </a:spcBef>
              <a:spcAft>
                <a:spcPts val="0"/>
              </a:spcAft>
              <a:buClr>
                <a:schemeClr val="lt1"/>
              </a:buClr>
              <a:buSzPts val="3591"/>
              <a:buFont typeface="Gill Sans"/>
              <a:buChar char="•"/>
            </a:pPr>
            <a:r>
              <a:rPr lang="en-US" sz="2100" b="0" i="0" u="none">
                <a:solidFill>
                  <a:schemeClr val="lt1"/>
                </a:solidFill>
                <a:latin typeface="Gill Sans"/>
                <a:ea typeface="Gill Sans"/>
                <a:cs typeface="Gill Sans"/>
                <a:sym typeface="Gill Sans"/>
              </a:rPr>
              <a:t>The new class (child) has all the capabilities of the old class (parent) - and then some more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p30"/>
          <p:cNvSpPr txBox="1">
            <a:spLocks noGrp="1"/>
          </p:cNvSpPr>
          <p:nvPr>
            <p:ph type="title"/>
          </p:nvPr>
        </p:nvSpPr>
        <p:spPr>
          <a:xfrm>
            <a:off x="762000" y="361950"/>
            <a:ext cx="5926137" cy="1058862"/>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Terminology: </a:t>
            </a:r>
            <a:r>
              <a:rPr lang="en-US" sz="4200" b="0" i="0" u="none">
                <a:solidFill>
                  <a:srgbClr val="FF7F00"/>
                </a:solidFill>
                <a:latin typeface="Gill Sans"/>
                <a:ea typeface="Gill Sans"/>
                <a:cs typeface="Gill Sans"/>
                <a:sym typeface="Gill Sans"/>
              </a:rPr>
              <a:t>Inheritance</a:t>
            </a:r>
            <a:endParaRPr/>
          </a:p>
        </p:txBody>
      </p:sp>
      <p:sp>
        <p:nvSpPr>
          <p:cNvPr id="306" name="Google Shape;306;p30"/>
          <p:cNvSpPr txBox="1"/>
          <p:nvPr/>
        </p:nvSpPr>
        <p:spPr>
          <a:xfrm>
            <a:off x="457200" y="4248150"/>
            <a:ext cx="6567487" cy="333375"/>
          </a:xfrm>
          <a:prstGeom prst="rect">
            <a:avLst/>
          </a:prstGeom>
          <a:noFill/>
          <a:ln>
            <a:noFill/>
          </a:ln>
        </p:spPr>
        <p:txBody>
          <a:bodyPr spcFirstLastPara="1" wrap="square" lIns="0" tIns="0" rIns="0" bIns="0" anchor="ctr" anchorCtr="0">
            <a:spAutoFit/>
          </a:bodyPr>
          <a:lstStyle/>
          <a:p>
            <a:pPr marL="0" marR="0" lvl="0" indent="0" algn="ctr" rtl="0">
              <a:lnSpc>
                <a:spcPct val="100000"/>
              </a:lnSpc>
              <a:spcBef>
                <a:spcPts val="0"/>
              </a:spcBef>
              <a:spcAft>
                <a:spcPts val="0"/>
              </a:spcAft>
              <a:buClr>
                <a:srgbClr val="FFFF00"/>
              </a:buClr>
              <a:buSzPts val="2100"/>
              <a:buFont typeface="Gill Sans"/>
              <a:buNone/>
            </a:pPr>
            <a:r>
              <a:rPr lang="en-US" sz="2100" b="0" i="0" u="none">
                <a:solidFill>
                  <a:srgbClr val="FFFF00"/>
                </a:solidFill>
                <a:latin typeface="Gill Sans"/>
                <a:ea typeface="Gill Sans"/>
                <a:cs typeface="Gill Sans"/>
                <a:sym typeface="Gill Sans"/>
              </a:rPr>
              <a:t>http://en.wikipedia.org/wiki/Object-oriented_programming</a:t>
            </a:r>
            <a:endParaRPr/>
          </a:p>
        </p:txBody>
      </p:sp>
      <p:sp>
        <p:nvSpPr>
          <p:cNvPr id="307" name="Google Shape;307;p30"/>
          <p:cNvSpPr txBox="1"/>
          <p:nvPr/>
        </p:nvSpPr>
        <p:spPr>
          <a:xfrm>
            <a:off x="914400" y="2038350"/>
            <a:ext cx="7456487" cy="979487"/>
          </a:xfrm>
          <a:prstGeom prst="rect">
            <a:avLst/>
          </a:prstGeom>
          <a:no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lt1"/>
              </a:buClr>
              <a:buSzPts val="2100"/>
              <a:buFont typeface="Arial"/>
              <a:buNone/>
            </a:pPr>
            <a:r>
              <a:rPr lang="en-US" sz="2100" b="0" i="0" u="none">
                <a:solidFill>
                  <a:schemeClr val="lt1"/>
                </a:solidFill>
                <a:latin typeface="Arial"/>
                <a:ea typeface="Arial"/>
                <a:cs typeface="Arial"/>
                <a:sym typeface="Arial"/>
              </a:rPr>
              <a:t>“</a:t>
            </a:r>
            <a:r>
              <a:rPr lang="en-US" sz="2100" b="0" i="0" u="none">
                <a:solidFill>
                  <a:schemeClr val="lt1"/>
                </a:solidFill>
                <a:latin typeface="Gill Sans"/>
                <a:ea typeface="Gill Sans"/>
                <a:cs typeface="Gill Sans"/>
                <a:sym typeface="Gill Sans"/>
              </a:rPr>
              <a:t>Subclasses” are more specialized versions of a class, which </a:t>
            </a:r>
            <a:r>
              <a:rPr lang="en-US" sz="2100" b="0" i="0" u="none">
                <a:solidFill>
                  <a:srgbClr val="FF7F00"/>
                </a:solidFill>
                <a:latin typeface="Gill Sans"/>
                <a:ea typeface="Gill Sans"/>
                <a:cs typeface="Gill Sans"/>
                <a:sym typeface="Gill Sans"/>
              </a:rPr>
              <a:t>inherit</a:t>
            </a:r>
            <a:r>
              <a:rPr lang="en-US" sz="2100" b="0" i="0" u="none">
                <a:solidFill>
                  <a:schemeClr val="lt1"/>
                </a:solidFill>
                <a:latin typeface="Gill Sans"/>
                <a:ea typeface="Gill Sans"/>
                <a:cs typeface="Gill Sans"/>
                <a:sym typeface="Gill Sans"/>
              </a:rPr>
              <a:t> attributes and behaviors from their parent classes, and can introduce their own.  </a:t>
            </a:r>
            <a:endParaRPr/>
          </a:p>
        </p:txBody>
      </p:sp>
      <p:pic>
        <p:nvPicPr>
          <p:cNvPr id="308" name="Google Shape;308;p30"/>
          <p:cNvPicPr preferRelativeResize="0"/>
          <p:nvPr/>
        </p:nvPicPr>
        <p:blipFill rotWithShape="1">
          <a:blip r:embed="rId3">
            <a:alphaModFix/>
          </a:blip>
          <a:srcRect/>
          <a:stretch/>
        </p:blipFill>
        <p:spPr>
          <a:xfrm>
            <a:off x="7086600" y="514350"/>
            <a:ext cx="1600200" cy="10668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31"/>
          <p:cNvSpPr txBox="1"/>
          <p:nvPr/>
        </p:nvSpPr>
        <p:spPr>
          <a:xfrm>
            <a:off x="838200" y="666750"/>
            <a:ext cx="5864225" cy="3662362"/>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class </a:t>
            </a:r>
            <a:r>
              <a:rPr lang="en-US" sz="1400" b="0" i="0" u="none">
                <a:solidFill>
                  <a:schemeClr val="lt1"/>
                </a:solidFill>
                <a:latin typeface="Courier"/>
                <a:ea typeface="Courier"/>
                <a:cs typeface="Courier"/>
                <a:sym typeface="Courier"/>
              </a:rPr>
              <a:t>Hello</a:t>
            </a: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protected $lang;</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function __construct($lang) { ...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function </a:t>
            </a:r>
            <a:r>
              <a:rPr lang="en-US" sz="1400" b="0" i="0" u="none">
                <a:solidFill>
                  <a:srgbClr val="00FFFF"/>
                </a:solidFill>
                <a:latin typeface="Courier"/>
                <a:ea typeface="Courier"/>
                <a:cs typeface="Courier"/>
                <a:sym typeface="Courier"/>
              </a:rPr>
              <a:t>greet</a:t>
            </a:r>
            <a:r>
              <a:rPr lang="en-US" sz="1400" b="0" i="0" u="none">
                <a:solidFill>
                  <a:srgbClr val="FFFF00"/>
                </a:solidFill>
                <a:latin typeface="Courier"/>
                <a:ea typeface="Courier"/>
                <a:cs typeface="Courier"/>
                <a:sym typeface="Courier"/>
              </a:rPr>
              <a:t>() { ...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FF"/>
              </a:buClr>
              <a:buSzPts val="1400"/>
              <a:buFont typeface="Gill Sans"/>
              <a:buNone/>
            </a:pPr>
            <a:endParaRPr sz="14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class </a:t>
            </a:r>
            <a:r>
              <a:rPr lang="en-US" sz="1400" b="0" i="0" u="none">
                <a:solidFill>
                  <a:srgbClr val="00FF00"/>
                </a:solidFill>
                <a:latin typeface="Courier"/>
                <a:ea typeface="Courier"/>
                <a:cs typeface="Courier"/>
                <a:sym typeface="Courier"/>
              </a:rPr>
              <a:t>Social</a:t>
            </a:r>
            <a:r>
              <a:rPr lang="en-US" sz="1400" b="0" i="0" u="none">
                <a:solidFill>
                  <a:srgbClr val="FFFF00"/>
                </a:solidFill>
                <a:latin typeface="Courier"/>
                <a:ea typeface="Courier"/>
                <a:cs typeface="Courier"/>
                <a:sym typeface="Courier"/>
              </a:rPr>
              <a:t> </a:t>
            </a:r>
            <a:r>
              <a:rPr lang="en-US" sz="1400" b="0" i="0" u="none">
                <a:solidFill>
                  <a:srgbClr val="FF00FF"/>
                </a:solidFill>
                <a:latin typeface="Courier"/>
                <a:ea typeface="Courier"/>
                <a:cs typeface="Courier"/>
                <a:sym typeface="Courier"/>
              </a:rPr>
              <a:t>extends</a:t>
            </a:r>
            <a:r>
              <a:rPr lang="en-US" sz="1400" b="0" i="0" u="none">
                <a:solidFill>
                  <a:srgbClr val="FFFF00"/>
                </a:solidFill>
                <a:latin typeface="Courier"/>
                <a:ea typeface="Courier"/>
                <a:cs typeface="Courier"/>
                <a:sym typeface="Courier"/>
              </a:rPr>
              <a:t> </a:t>
            </a:r>
            <a:r>
              <a:rPr lang="en-US" sz="1400" b="0" i="0" u="none">
                <a:solidFill>
                  <a:schemeClr val="lt1"/>
                </a:solidFill>
                <a:latin typeface="Courier"/>
                <a:ea typeface="Courier"/>
                <a:cs typeface="Courier"/>
                <a:sym typeface="Courier"/>
              </a:rPr>
              <a:t>Hello</a:t>
            </a: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function </a:t>
            </a:r>
            <a:r>
              <a:rPr lang="en-US" sz="1400" b="0" i="0" u="none">
                <a:solidFill>
                  <a:srgbClr val="FF7F00"/>
                </a:solidFill>
                <a:latin typeface="Courier"/>
                <a:ea typeface="Courier"/>
                <a:cs typeface="Courier"/>
                <a:sym typeface="Courier"/>
              </a:rPr>
              <a:t>bye</a:t>
            </a: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if ( $this-&gt;lang == 'fr' ) return 'Au revoir';</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if ( $this-&gt;lang == 'es' ) return 'Adios';</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return 'goodbye';</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FF"/>
              </a:buClr>
              <a:buSzPts val="1400"/>
              <a:buFont typeface="Gill Sans"/>
              <a:buNone/>
            </a:pPr>
            <a:endParaRPr sz="14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$hi = new </a:t>
            </a:r>
            <a:r>
              <a:rPr lang="en-US" sz="1400" b="0" i="0" u="none">
                <a:solidFill>
                  <a:srgbClr val="00FF00"/>
                </a:solidFill>
                <a:latin typeface="Courier"/>
                <a:ea typeface="Courier"/>
                <a:cs typeface="Courier"/>
                <a:sym typeface="Courier"/>
              </a:rPr>
              <a:t>Social</a:t>
            </a:r>
            <a:r>
              <a:rPr lang="en-US" sz="1400" b="0" i="0" u="none">
                <a:solidFill>
                  <a:srgbClr val="FFFF00"/>
                </a:solidFill>
                <a:latin typeface="Courier"/>
                <a:ea typeface="Courier"/>
                <a:cs typeface="Courier"/>
                <a:sym typeface="Courier"/>
              </a:rPr>
              <a:t>('es');</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echo $hi-&gt;</a:t>
            </a:r>
            <a:r>
              <a:rPr lang="en-US" sz="1400" b="0" i="0" u="none">
                <a:solidFill>
                  <a:srgbClr val="00FFFF"/>
                </a:solidFill>
                <a:latin typeface="Courier"/>
                <a:ea typeface="Courier"/>
                <a:cs typeface="Courier"/>
                <a:sym typeface="Courier"/>
              </a:rPr>
              <a:t>greet</a:t>
            </a:r>
            <a:r>
              <a:rPr lang="en-US" sz="1400" b="0" i="0" u="none">
                <a:solidFill>
                  <a:srgbClr val="FFFF00"/>
                </a:solidFill>
                <a:latin typeface="Courier"/>
                <a:ea typeface="Courier"/>
                <a:cs typeface="Courier"/>
                <a:sym typeface="Courier"/>
              </a:rPr>
              <a:t>()."\n";</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echo $hi-&gt;</a:t>
            </a:r>
            <a:r>
              <a:rPr lang="en-US" sz="1400" b="0" i="0" u="none">
                <a:solidFill>
                  <a:srgbClr val="FF7F00"/>
                </a:solidFill>
                <a:latin typeface="Courier"/>
                <a:ea typeface="Courier"/>
                <a:cs typeface="Courier"/>
                <a:sym typeface="Courier"/>
              </a:rPr>
              <a:t>bye</a:t>
            </a:r>
            <a:r>
              <a:rPr lang="en-US" sz="1400" b="0" i="0" u="none">
                <a:solidFill>
                  <a:srgbClr val="FFFF00"/>
                </a:solidFill>
                <a:latin typeface="Courier"/>
                <a:ea typeface="Courier"/>
                <a:cs typeface="Courier"/>
                <a:sym typeface="Courier"/>
              </a:rPr>
              <a:t>()."\n";</a:t>
            </a:r>
            <a:endParaRPr/>
          </a:p>
        </p:txBody>
      </p:sp>
      <p:sp>
        <p:nvSpPr>
          <p:cNvPr id="314" name="Google Shape;314;p31"/>
          <p:cNvSpPr txBox="1"/>
          <p:nvPr/>
        </p:nvSpPr>
        <p:spPr>
          <a:xfrm>
            <a:off x="7083425" y="3687762"/>
            <a:ext cx="801687" cy="64135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FF00"/>
              </a:buClr>
              <a:buSzPts val="2000"/>
              <a:buFont typeface="Courier"/>
              <a:buNone/>
            </a:pPr>
            <a:r>
              <a:rPr lang="en-US" sz="2000" b="0" i="0" u="none">
                <a:solidFill>
                  <a:srgbClr val="00FF00"/>
                </a:solidFill>
                <a:latin typeface="Courier"/>
                <a:ea typeface="Courier"/>
                <a:cs typeface="Courier"/>
                <a:sym typeface="Courier"/>
              </a:rPr>
              <a:t>Hola</a:t>
            </a:r>
            <a:endParaRPr/>
          </a:p>
          <a:p>
            <a:pPr marL="0" marR="0" lvl="0" indent="0" algn="l" rtl="0">
              <a:lnSpc>
                <a:spcPct val="100000"/>
              </a:lnSpc>
              <a:spcBef>
                <a:spcPts val="0"/>
              </a:spcBef>
              <a:spcAft>
                <a:spcPts val="0"/>
              </a:spcAft>
              <a:buClr>
                <a:srgbClr val="00FF00"/>
              </a:buClr>
              <a:buSzPts val="2000"/>
              <a:buFont typeface="Courier"/>
              <a:buNone/>
            </a:pPr>
            <a:r>
              <a:rPr lang="en-US" sz="2000" b="0" i="0" u="none">
                <a:solidFill>
                  <a:srgbClr val="00FF00"/>
                </a:solidFill>
                <a:latin typeface="Courier"/>
                <a:ea typeface="Courier"/>
                <a:cs typeface="Courier"/>
                <a:sym typeface="Courier"/>
              </a:rPr>
              <a:t>Adios</a:t>
            </a:r>
            <a:endParaRPr/>
          </a:p>
        </p:txBody>
      </p:sp>
      <p:sp>
        <p:nvSpPr>
          <p:cNvPr id="315" name="Google Shape;315;p31"/>
          <p:cNvSpPr txBox="1"/>
          <p:nvPr/>
        </p:nvSpPr>
        <p:spPr>
          <a:xfrm>
            <a:off x="7086600" y="361950"/>
            <a:ext cx="1611312" cy="42386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Gill Sans"/>
              <a:buNone/>
            </a:pPr>
            <a:r>
              <a:rPr lang="en-US" sz="2100" b="0" i="0" u="none">
                <a:solidFill>
                  <a:srgbClr val="FFFFFF"/>
                </a:solidFill>
                <a:latin typeface="Gill Sans"/>
                <a:ea typeface="Gill Sans"/>
                <a:cs typeface="Gill Sans"/>
                <a:sym typeface="Gill Sans"/>
              </a:rPr>
              <a:t>goodbye.php</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32"/>
          <p:cNvSpPr txBox="1">
            <a:spLocks noGrp="1"/>
          </p:cNvSpPr>
          <p:nvPr>
            <p:ph type="title"/>
          </p:nvPr>
        </p:nvSpPr>
        <p:spPr>
          <a:xfrm>
            <a:off x="849312" y="361950"/>
            <a:ext cx="7440612" cy="1058862"/>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Definitions</a:t>
            </a:r>
            <a:endParaRPr/>
          </a:p>
        </p:txBody>
      </p:sp>
      <p:sp>
        <p:nvSpPr>
          <p:cNvPr id="321" name="Google Shape;321;p32"/>
          <p:cNvSpPr txBox="1">
            <a:spLocks noGrp="1"/>
          </p:cNvSpPr>
          <p:nvPr>
            <p:ph type="body" idx="1"/>
          </p:nvPr>
        </p:nvSpPr>
        <p:spPr>
          <a:xfrm>
            <a:off x="1035050" y="1460500"/>
            <a:ext cx="7069137" cy="3011487"/>
          </a:xfrm>
          <a:prstGeom prst="rect">
            <a:avLst/>
          </a:prstGeom>
          <a:noFill/>
          <a:ln>
            <a:noFill/>
          </a:ln>
        </p:spPr>
        <p:txBody>
          <a:bodyPr spcFirstLastPara="1" wrap="square" lIns="50800" tIns="50800" rIns="50800" bIns="50800" anchor="ctr" anchorCtr="0">
            <a:noAutofit/>
          </a:bodyPr>
          <a:lstStyle/>
          <a:p>
            <a:pPr marL="425450" lvl="0" indent="-303212" algn="l" rtl="0">
              <a:lnSpc>
                <a:spcPct val="100000"/>
              </a:lnSpc>
              <a:spcBef>
                <a:spcPts val="0"/>
              </a:spcBef>
              <a:spcAft>
                <a:spcPts val="0"/>
              </a:spcAft>
              <a:buClr>
                <a:srgbClr val="FFFFFF"/>
              </a:buClr>
              <a:buSzPts val="3420"/>
              <a:buFont typeface="Gill Sans"/>
              <a:buChar char="•"/>
            </a:pPr>
            <a:r>
              <a:rPr lang="en-US" sz="2000" b="0" i="0" u="none">
                <a:solidFill>
                  <a:srgbClr val="FFFFFF"/>
                </a:solidFill>
                <a:latin typeface="Gill Sans"/>
                <a:ea typeface="Gill Sans"/>
                <a:cs typeface="Gill Sans"/>
                <a:sym typeface="Gill Sans"/>
              </a:rPr>
              <a:t>Class </a:t>
            </a:r>
            <a:r>
              <a:rPr lang="en-US" sz="2000" b="0" i="0" u="none">
                <a:solidFill>
                  <a:schemeClr val="lt1"/>
                </a:solidFill>
                <a:latin typeface="Gill Sans"/>
                <a:ea typeface="Gill Sans"/>
                <a:cs typeface="Gill Sans"/>
                <a:sym typeface="Gill Sans"/>
              </a:rPr>
              <a:t>- a template - Dog</a:t>
            </a:r>
            <a:endParaRPr/>
          </a:p>
          <a:p>
            <a:pPr marL="425450" lvl="0" indent="-303212" algn="l" rtl="0">
              <a:lnSpc>
                <a:spcPct val="100000"/>
              </a:lnSpc>
              <a:spcBef>
                <a:spcPts val="1300"/>
              </a:spcBef>
              <a:spcAft>
                <a:spcPts val="0"/>
              </a:spcAft>
              <a:buClr>
                <a:srgbClr val="FFFFFF"/>
              </a:buClr>
              <a:buSzPts val="3420"/>
              <a:buFont typeface="Gill Sans"/>
              <a:buChar char="•"/>
            </a:pPr>
            <a:r>
              <a:rPr lang="en-US" sz="2000" b="0" i="0" u="none">
                <a:solidFill>
                  <a:srgbClr val="FFFFFF"/>
                </a:solidFill>
                <a:latin typeface="Gill Sans"/>
                <a:ea typeface="Gill Sans"/>
                <a:cs typeface="Gill Sans"/>
                <a:sym typeface="Gill Sans"/>
              </a:rPr>
              <a:t>Method or Message </a:t>
            </a:r>
            <a:r>
              <a:rPr lang="en-US" sz="2000" b="0" i="0" u="none">
                <a:solidFill>
                  <a:schemeClr val="lt1"/>
                </a:solidFill>
                <a:latin typeface="Gill Sans"/>
                <a:ea typeface="Gill Sans"/>
                <a:cs typeface="Gill Sans"/>
                <a:sym typeface="Gill Sans"/>
              </a:rPr>
              <a:t>- A defined capability of a class - bark()</a:t>
            </a:r>
            <a:endParaRPr/>
          </a:p>
          <a:p>
            <a:pPr marL="425450" lvl="0" indent="-303212" algn="l" rtl="0">
              <a:lnSpc>
                <a:spcPct val="100000"/>
              </a:lnSpc>
              <a:spcBef>
                <a:spcPts val="1300"/>
              </a:spcBef>
              <a:spcAft>
                <a:spcPts val="0"/>
              </a:spcAft>
              <a:buClr>
                <a:srgbClr val="FFFFFF"/>
              </a:buClr>
              <a:buSzPts val="3420"/>
              <a:buFont typeface="Gill Sans"/>
              <a:buChar char="•"/>
            </a:pPr>
            <a:r>
              <a:rPr lang="en-US" sz="2000" b="0" i="0" u="none">
                <a:solidFill>
                  <a:srgbClr val="FFFFFF"/>
                </a:solidFill>
                <a:latin typeface="Gill Sans"/>
                <a:ea typeface="Gill Sans"/>
                <a:cs typeface="Gill Sans"/>
                <a:sym typeface="Gill Sans"/>
              </a:rPr>
              <a:t>Object or Instance </a:t>
            </a:r>
            <a:r>
              <a:rPr lang="en-US" sz="2000" b="0" i="0" u="none">
                <a:solidFill>
                  <a:schemeClr val="lt1"/>
                </a:solidFill>
                <a:latin typeface="Gill Sans"/>
                <a:ea typeface="Gill Sans"/>
                <a:cs typeface="Gill Sans"/>
                <a:sym typeface="Gill Sans"/>
              </a:rPr>
              <a:t>- A particular instance of a class - Lassie</a:t>
            </a:r>
            <a:endParaRPr/>
          </a:p>
          <a:p>
            <a:pPr marL="425450" lvl="0" indent="-303212" algn="l" rtl="0">
              <a:lnSpc>
                <a:spcPct val="100000"/>
              </a:lnSpc>
              <a:spcBef>
                <a:spcPts val="1300"/>
              </a:spcBef>
              <a:spcAft>
                <a:spcPts val="0"/>
              </a:spcAft>
              <a:buClr>
                <a:srgbClr val="FFFFFF"/>
              </a:buClr>
              <a:buSzPts val="3420"/>
              <a:buFont typeface="Gill Sans"/>
              <a:buChar char="•"/>
            </a:pPr>
            <a:r>
              <a:rPr lang="en-US" sz="2000" b="0" i="0" u="none">
                <a:solidFill>
                  <a:srgbClr val="FFFFFF"/>
                </a:solidFill>
                <a:latin typeface="Gill Sans"/>
                <a:ea typeface="Gill Sans"/>
                <a:cs typeface="Gill Sans"/>
                <a:sym typeface="Gill Sans"/>
              </a:rPr>
              <a:t>Constructor</a:t>
            </a:r>
            <a:r>
              <a:rPr lang="en-US" sz="2000" b="0" i="0" u="none">
                <a:solidFill>
                  <a:schemeClr val="lt1"/>
                </a:solidFill>
                <a:latin typeface="Gill Sans"/>
                <a:ea typeface="Gill Sans"/>
                <a:cs typeface="Gill Sans"/>
                <a:sym typeface="Gill Sans"/>
              </a:rPr>
              <a:t> - A method which is called when the instance / object is created</a:t>
            </a:r>
            <a:endParaRPr/>
          </a:p>
          <a:p>
            <a:pPr marL="425450" lvl="0" indent="-303212" algn="l" rtl="0">
              <a:lnSpc>
                <a:spcPct val="100000"/>
              </a:lnSpc>
              <a:spcBef>
                <a:spcPts val="1300"/>
              </a:spcBef>
              <a:spcAft>
                <a:spcPts val="0"/>
              </a:spcAft>
              <a:buClr>
                <a:srgbClr val="FF7F00"/>
              </a:buClr>
              <a:buSzPts val="3420"/>
              <a:buFont typeface="Gill Sans"/>
              <a:buChar char="•"/>
            </a:pPr>
            <a:r>
              <a:rPr lang="en-US" sz="2000" b="0" i="0" u="none">
                <a:solidFill>
                  <a:srgbClr val="FF7F00"/>
                </a:solidFill>
                <a:latin typeface="Gill Sans"/>
                <a:ea typeface="Gill Sans"/>
                <a:cs typeface="Gill Sans"/>
                <a:sym typeface="Gill Sans"/>
              </a:rPr>
              <a:t>Inheritance</a:t>
            </a:r>
            <a:r>
              <a:rPr lang="en-US" sz="2000" b="0" i="0" u="none">
                <a:solidFill>
                  <a:schemeClr val="lt1"/>
                </a:solidFill>
                <a:latin typeface="Gill Sans"/>
                <a:ea typeface="Gill Sans"/>
                <a:cs typeface="Gill Sans"/>
                <a:sym typeface="Gill Sans"/>
              </a:rPr>
              <a:t> - the ability to take a class and extend it to make a new class</a:t>
            </a:r>
            <a:endParaRPr/>
          </a:p>
        </p:txBody>
      </p:sp>
      <p:pic>
        <p:nvPicPr>
          <p:cNvPr id="322" name="Google Shape;322;p32"/>
          <p:cNvPicPr preferRelativeResize="0"/>
          <p:nvPr/>
        </p:nvPicPr>
        <p:blipFill rotWithShape="1">
          <a:blip r:embed="rId3">
            <a:alphaModFix/>
          </a:blip>
          <a:srcRect/>
          <a:stretch/>
        </p:blipFill>
        <p:spPr>
          <a:xfrm>
            <a:off x="7086600" y="514350"/>
            <a:ext cx="1600200" cy="10668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33"/>
          <p:cNvSpPr txBox="1">
            <a:spLocks noGrp="1"/>
          </p:cNvSpPr>
          <p:nvPr>
            <p:ph type="title"/>
          </p:nvPr>
        </p:nvSpPr>
        <p:spPr>
          <a:xfrm>
            <a:off x="849312" y="361950"/>
            <a:ext cx="7440612" cy="1058862"/>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Visibility</a:t>
            </a:r>
            <a:endParaRPr/>
          </a:p>
        </p:txBody>
      </p:sp>
      <p:sp>
        <p:nvSpPr>
          <p:cNvPr id="328" name="Google Shape;328;p33"/>
          <p:cNvSpPr txBox="1">
            <a:spLocks noGrp="1"/>
          </p:cNvSpPr>
          <p:nvPr>
            <p:ph type="body" idx="1"/>
          </p:nvPr>
        </p:nvSpPr>
        <p:spPr>
          <a:xfrm>
            <a:off x="849312" y="1460500"/>
            <a:ext cx="7445375" cy="3011487"/>
          </a:xfrm>
          <a:prstGeom prst="rect">
            <a:avLst/>
          </a:prstGeom>
          <a:noFill/>
          <a:ln>
            <a:noFill/>
          </a:ln>
        </p:spPr>
        <p:txBody>
          <a:bodyPr spcFirstLastPara="1" wrap="square" lIns="50800" tIns="50800" rIns="50800" bIns="50800" anchor="ctr" anchorCtr="0">
            <a:noAutofit/>
          </a:bodyPr>
          <a:lstStyle/>
          <a:p>
            <a:pPr marL="101600" marR="0" lvl="0" indent="0" algn="l" rtl="0">
              <a:lnSpc>
                <a:spcPct val="100000"/>
              </a:lnSpc>
              <a:spcBef>
                <a:spcPts val="0"/>
              </a:spcBef>
              <a:spcAft>
                <a:spcPts val="0"/>
              </a:spcAft>
              <a:buClr>
                <a:schemeClr val="lt1"/>
              </a:buClr>
              <a:buSzPts val="3591"/>
              <a:buFont typeface="Gill Sans"/>
              <a:buNone/>
            </a:pPr>
            <a:r>
              <a:rPr lang="en-US" sz="2100" b="0" i="0" u="none" strike="noStrike" cap="none">
                <a:solidFill>
                  <a:schemeClr val="lt1"/>
                </a:solidFill>
                <a:latin typeface="Gill Sans"/>
                <a:ea typeface="Gill Sans"/>
                <a:cs typeface="Gill Sans"/>
                <a:sym typeface="Gill Sans"/>
              </a:rPr>
              <a:t>Class member variables also have scope.</a:t>
            </a:r>
            <a:endParaRPr/>
          </a:p>
          <a:p>
            <a:pPr marL="577850" marR="0" lvl="1" indent="-303212" algn="l" rtl="0">
              <a:lnSpc>
                <a:spcPct val="100000"/>
              </a:lnSpc>
              <a:spcBef>
                <a:spcPts val="1200"/>
              </a:spcBef>
              <a:spcAft>
                <a:spcPts val="0"/>
              </a:spcAft>
              <a:buClr>
                <a:srgbClr val="FF00FF"/>
              </a:buClr>
              <a:buSzPts val="3591"/>
              <a:buFont typeface="Gill Sans"/>
              <a:buChar char="•"/>
            </a:pPr>
            <a:r>
              <a:rPr lang="en-US" sz="2100" b="0" i="0" u="none" strike="noStrike" cap="none">
                <a:solidFill>
                  <a:srgbClr val="FF00FF"/>
                </a:solidFill>
                <a:latin typeface="Gill Sans"/>
                <a:ea typeface="Gill Sans"/>
                <a:cs typeface="Gill Sans"/>
                <a:sym typeface="Gill Sans"/>
              </a:rPr>
              <a:t>Public</a:t>
            </a:r>
            <a:r>
              <a:rPr lang="en-US" sz="2100" b="0" i="0" u="none" strike="noStrike" cap="none">
                <a:solidFill>
                  <a:schemeClr val="lt1"/>
                </a:solidFill>
                <a:latin typeface="Gill Sans"/>
                <a:ea typeface="Gill Sans"/>
                <a:cs typeface="Gill Sans"/>
                <a:sym typeface="Gill Sans"/>
              </a:rPr>
              <a:t> – can be accessed outside the class, inside the class, and in derived classes</a:t>
            </a:r>
            <a:endParaRPr/>
          </a:p>
          <a:p>
            <a:pPr marL="577850" marR="0" lvl="1" indent="-303212" algn="l" rtl="0">
              <a:lnSpc>
                <a:spcPct val="100000"/>
              </a:lnSpc>
              <a:spcBef>
                <a:spcPts val="1200"/>
              </a:spcBef>
              <a:spcAft>
                <a:spcPts val="0"/>
              </a:spcAft>
              <a:buClr>
                <a:srgbClr val="FF00FF"/>
              </a:buClr>
              <a:buSzPts val="3591"/>
              <a:buFont typeface="Gill Sans"/>
              <a:buChar char="•"/>
            </a:pPr>
            <a:r>
              <a:rPr lang="en-US" sz="2100" b="0" i="0" u="none" strike="noStrike" cap="none">
                <a:solidFill>
                  <a:srgbClr val="FF00FF"/>
                </a:solidFill>
                <a:latin typeface="Gill Sans"/>
                <a:ea typeface="Gill Sans"/>
                <a:cs typeface="Gill Sans"/>
                <a:sym typeface="Gill Sans"/>
              </a:rPr>
              <a:t>Protected</a:t>
            </a:r>
            <a:r>
              <a:rPr lang="en-US" sz="2100" b="0" i="0" u="none" strike="noStrike" cap="none">
                <a:solidFill>
                  <a:schemeClr val="lt1"/>
                </a:solidFill>
                <a:latin typeface="Gill Sans"/>
                <a:ea typeface="Gill Sans"/>
                <a:cs typeface="Gill Sans"/>
                <a:sym typeface="Gill Sans"/>
              </a:rPr>
              <a:t> – can be accessed inside the class, and in derived classes</a:t>
            </a:r>
            <a:endParaRPr/>
          </a:p>
          <a:p>
            <a:pPr marL="577850" marR="0" lvl="1" indent="-303212" algn="l" rtl="0">
              <a:lnSpc>
                <a:spcPct val="100000"/>
              </a:lnSpc>
              <a:spcBef>
                <a:spcPts val="1200"/>
              </a:spcBef>
              <a:spcAft>
                <a:spcPts val="0"/>
              </a:spcAft>
              <a:buClr>
                <a:srgbClr val="FF00FF"/>
              </a:buClr>
              <a:buSzPts val="3591"/>
              <a:buFont typeface="Gill Sans"/>
              <a:buChar char="•"/>
            </a:pPr>
            <a:r>
              <a:rPr lang="en-US" sz="2100" b="0" i="0" u="none" strike="noStrike" cap="none">
                <a:solidFill>
                  <a:srgbClr val="FF00FF"/>
                </a:solidFill>
                <a:latin typeface="Gill Sans"/>
                <a:ea typeface="Gill Sans"/>
                <a:cs typeface="Gill Sans"/>
                <a:sym typeface="Gill Sans"/>
              </a:rPr>
              <a:t>Private</a:t>
            </a:r>
            <a:r>
              <a:rPr lang="en-US" sz="2100" b="0" i="0" u="none" strike="noStrike" cap="none">
                <a:solidFill>
                  <a:schemeClr val="lt1"/>
                </a:solidFill>
                <a:latin typeface="Gill Sans"/>
                <a:ea typeface="Gill Sans"/>
                <a:cs typeface="Gill Sans"/>
                <a:sym typeface="Gill Sans"/>
              </a:rPr>
              <a:t> – can only be accessed inside the class (i.e. private variables are not visible in derived classes)</a:t>
            </a:r>
            <a:endParaRPr/>
          </a:p>
          <a:p>
            <a:pPr marL="406400" marR="0" lvl="0" indent="-75184" algn="l" rtl="0">
              <a:spcBef>
                <a:spcPts val="1313"/>
              </a:spcBef>
              <a:spcAft>
                <a:spcPts val="0"/>
              </a:spcAft>
              <a:buClr>
                <a:schemeClr val="lt1"/>
              </a:buClr>
              <a:buSzPts val="3591"/>
              <a:buFont typeface="Gill Sans"/>
              <a:buNone/>
            </a:pPr>
            <a:endParaRPr sz="2100" b="0" i="0" u="none" strike="noStrike" cap="none">
              <a:solidFill>
                <a:schemeClr val="lt1"/>
              </a:solidFill>
              <a:latin typeface="Gill Sans"/>
              <a:ea typeface="Gill Sans"/>
              <a:cs typeface="Gill Sans"/>
              <a:sym typeface="Gill Sans"/>
            </a:endParaRPr>
          </a:p>
        </p:txBody>
      </p:sp>
      <p:sp>
        <p:nvSpPr>
          <p:cNvPr id="329" name="Google Shape;329;p33"/>
          <p:cNvSpPr txBox="1"/>
          <p:nvPr/>
        </p:nvSpPr>
        <p:spPr>
          <a:xfrm>
            <a:off x="-152400" y="4476750"/>
            <a:ext cx="5672137" cy="3302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00"/>
              </a:buClr>
              <a:buSzPts val="1500"/>
              <a:buFont typeface="Gill Sans"/>
              <a:buNone/>
            </a:pPr>
            <a:r>
              <a:rPr lang="en-US" sz="1500" b="0" i="0" u="none">
                <a:solidFill>
                  <a:srgbClr val="FFFF00"/>
                </a:solidFill>
                <a:latin typeface="Gill Sans"/>
                <a:ea typeface="Gill Sans"/>
                <a:cs typeface="Gill Sans"/>
                <a:sym typeface="Gill Sans"/>
              </a:rPr>
              <a:t>http://www.php.net/manual/en/language.oop5.visibility.php</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34"/>
          <p:cNvSpPr txBox="1"/>
          <p:nvPr/>
        </p:nvSpPr>
        <p:spPr>
          <a:xfrm>
            <a:off x="898525" y="458787"/>
            <a:ext cx="6229350" cy="4094162"/>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class MyClass</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public $pub = 'Public';</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protected $pro = 'Protected';</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private $priv = 'Private';</a:t>
            </a:r>
            <a:endParaRPr/>
          </a:p>
          <a:p>
            <a:pPr marL="0" marR="0" lvl="0" indent="0" algn="l" rtl="0">
              <a:lnSpc>
                <a:spcPct val="100000"/>
              </a:lnSpc>
              <a:spcBef>
                <a:spcPts val="0"/>
              </a:spcBef>
              <a:spcAft>
                <a:spcPts val="0"/>
              </a:spcAft>
              <a:buClr>
                <a:srgbClr val="FFFFFF"/>
              </a:buClr>
              <a:buSzPts val="1400"/>
              <a:buFont typeface="Gill Sans"/>
              <a:buNone/>
            </a:pPr>
            <a:endParaRPr sz="14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function printHello()</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00FF"/>
              </a:buClr>
              <a:buSzPts val="1400"/>
              <a:buFont typeface="Courier"/>
              <a:buNone/>
            </a:pPr>
            <a:r>
              <a:rPr lang="en-US" sz="1400" b="0" i="0" u="none">
                <a:solidFill>
                  <a:srgbClr val="FF00FF"/>
                </a:solidFill>
                <a:latin typeface="Courier"/>
                <a:ea typeface="Courier"/>
                <a:cs typeface="Courier"/>
                <a:sym typeface="Courier"/>
              </a:rPr>
              <a:t>        echo $this-&gt;pub."\n";</a:t>
            </a:r>
            <a:endParaRPr/>
          </a:p>
          <a:p>
            <a:pPr marL="0" marR="0" lvl="0" indent="0" algn="l" rtl="0">
              <a:lnSpc>
                <a:spcPct val="100000"/>
              </a:lnSpc>
              <a:spcBef>
                <a:spcPts val="0"/>
              </a:spcBef>
              <a:spcAft>
                <a:spcPts val="0"/>
              </a:spcAft>
              <a:buClr>
                <a:srgbClr val="FF00FF"/>
              </a:buClr>
              <a:buSzPts val="1400"/>
              <a:buFont typeface="Courier"/>
              <a:buNone/>
            </a:pPr>
            <a:r>
              <a:rPr lang="en-US" sz="1400" b="0" i="0" u="none">
                <a:solidFill>
                  <a:srgbClr val="FF00FF"/>
                </a:solidFill>
                <a:latin typeface="Courier"/>
                <a:ea typeface="Courier"/>
                <a:cs typeface="Courier"/>
                <a:sym typeface="Courier"/>
              </a:rPr>
              <a:t>        echo $this-&gt;pro."\n";</a:t>
            </a:r>
            <a:endParaRPr/>
          </a:p>
          <a:p>
            <a:pPr marL="0" marR="0" lvl="0" indent="0" algn="l" rtl="0">
              <a:lnSpc>
                <a:spcPct val="100000"/>
              </a:lnSpc>
              <a:spcBef>
                <a:spcPts val="0"/>
              </a:spcBef>
              <a:spcAft>
                <a:spcPts val="0"/>
              </a:spcAft>
              <a:buClr>
                <a:srgbClr val="FF00FF"/>
              </a:buClr>
              <a:buSzPts val="1400"/>
              <a:buFont typeface="Courier"/>
              <a:buNone/>
            </a:pPr>
            <a:r>
              <a:rPr lang="en-US" sz="1400" b="0" i="0" u="none">
                <a:solidFill>
                  <a:srgbClr val="FF00FF"/>
                </a:solidFill>
                <a:latin typeface="Courier"/>
                <a:ea typeface="Courier"/>
                <a:cs typeface="Courier"/>
                <a:sym typeface="Courier"/>
              </a:rPr>
              <a:t>        echo $this-&gt;priv."\n";</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FF"/>
              </a:buClr>
              <a:buSzPts val="1400"/>
              <a:buFont typeface="Gill Sans"/>
              <a:buNone/>
            </a:pPr>
            <a:endParaRPr sz="14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$obj = new MyClass();</a:t>
            </a:r>
            <a:endParaRPr/>
          </a:p>
          <a:p>
            <a:pPr marL="0" marR="0" lvl="0" indent="0" algn="l" rtl="0">
              <a:lnSpc>
                <a:spcPct val="100000"/>
              </a:lnSpc>
              <a:spcBef>
                <a:spcPts val="0"/>
              </a:spcBef>
              <a:spcAft>
                <a:spcPts val="0"/>
              </a:spcAft>
              <a:buClr>
                <a:srgbClr val="00FF00"/>
              </a:buClr>
              <a:buSzPts val="1400"/>
              <a:buFont typeface="Courier"/>
              <a:buNone/>
            </a:pPr>
            <a:r>
              <a:rPr lang="en-US" sz="1400" b="0" i="0" u="none">
                <a:solidFill>
                  <a:srgbClr val="00FF00"/>
                </a:solidFill>
                <a:latin typeface="Courier"/>
                <a:ea typeface="Courier"/>
                <a:cs typeface="Courier"/>
                <a:sym typeface="Courier"/>
              </a:rPr>
              <a:t>echo $obj-&gt;pub."\n"; // Works</a:t>
            </a:r>
            <a:endParaRPr/>
          </a:p>
          <a:p>
            <a:pPr marL="0" marR="0" lvl="0" indent="0" algn="l" rtl="0">
              <a:lnSpc>
                <a:spcPct val="100000"/>
              </a:lnSpc>
              <a:spcBef>
                <a:spcPts val="0"/>
              </a:spcBef>
              <a:spcAft>
                <a:spcPts val="0"/>
              </a:spcAft>
              <a:buClr>
                <a:srgbClr val="FF0000"/>
              </a:buClr>
              <a:buSzPts val="1400"/>
              <a:buFont typeface="Courier"/>
              <a:buNone/>
            </a:pPr>
            <a:r>
              <a:rPr lang="en-US" sz="1400" b="0" i="0" u="none">
                <a:solidFill>
                  <a:srgbClr val="FF0000"/>
                </a:solidFill>
                <a:latin typeface="Courier"/>
                <a:ea typeface="Courier"/>
                <a:cs typeface="Courier"/>
                <a:sym typeface="Courier"/>
              </a:rPr>
              <a:t>echo $obj-&gt;pro."\n"; // Fatal Error</a:t>
            </a:r>
            <a:endParaRPr/>
          </a:p>
          <a:p>
            <a:pPr marL="0" marR="0" lvl="0" indent="0" algn="l" rtl="0">
              <a:lnSpc>
                <a:spcPct val="100000"/>
              </a:lnSpc>
              <a:spcBef>
                <a:spcPts val="0"/>
              </a:spcBef>
              <a:spcAft>
                <a:spcPts val="0"/>
              </a:spcAft>
              <a:buClr>
                <a:srgbClr val="FF0000"/>
              </a:buClr>
              <a:buSzPts val="1400"/>
              <a:buFont typeface="Courier"/>
              <a:buNone/>
            </a:pPr>
            <a:r>
              <a:rPr lang="en-US" sz="1400" b="0" i="0" u="none">
                <a:solidFill>
                  <a:srgbClr val="FF0000"/>
                </a:solidFill>
                <a:latin typeface="Courier"/>
                <a:ea typeface="Courier"/>
                <a:cs typeface="Courier"/>
                <a:sym typeface="Courier"/>
              </a:rPr>
              <a:t>echo $obj-&gt;priv."\n"; // Fatal Error</a:t>
            </a:r>
            <a:endParaRPr/>
          </a:p>
          <a:p>
            <a:pPr marL="0" marR="0" lvl="0" indent="0" algn="l" rtl="0">
              <a:lnSpc>
                <a:spcPct val="100000"/>
              </a:lnSpc>
              <a:spcBef>
                <a:spcPts val="0"/>
              </a:spcBef>
              <a:spcAft>
                <a:spcPts val="0"/>
              </a:spcAft>
              <a:buClr>
                <a:srgbClr val="FFFF00"/>
              </a:buClr>
              <a:buSzPts val="1400"/>
              <a:buFont typeface="Courier"/>
              <a:buNone/>
            </a:pPr>
            <a:r>
              <a:rPr lang="en-US" sz="1400" b="0" i="0" u="none">
                <a:solidFill>
                  <a:srgbClr val="FFFF00"/>
                </a:solidFill>
                <a:latin typeface="Courier"/>
                <a:ea typeface="Courier"/>
                <a:cs typeface="Courier"/>
                <a:sym typeface="Courier"/>
              </a:rPr>
              <a:t>$obj-&gt;printHello(); // Shows Public, Protected and Private</a:t>
            </a:r>
            <a:endParaRPr/>
          </a:p>
        </p:txBody>
      </p:sp>
      <p:sp>
        <p:nvSpPr>
          <p:cNvPr id="335" name="Google Shape;335;p34"/>
          <p:cNvSpPr txBox="1"/>
          <p:nvPr/>
        </p:nvSpPr>
        <p:spPr>
          <a:xfrm>
            <a:off x="6746875" y="2219325"/>
            <a:ext cx="1227137" cy="1092200"/>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00FF00"/>
              </a:buClr>
              <a:buSzPts val="1700"/>
              <a:buFont typeface="Courier"/>
              <a:buNone/>
            </a:pPr>
            <a:r>
              <a:rPr lang="en-US" sz="1700" b="0" i="0" u="none">
                <a:solidFill>
                  <a:srgbClr val="00FF00"/>
                </a:solidFill>
                <a:latin typeface="Courier"/>
                <a:ea typeface="Courier"/>
                <a:cs typeface="Courier"/>
                <a:sym typeface="Courier"/>
              </a:rPr>
              <a:t>Public</a:t>
            </a:r>
            <a:endParaRPr/>
          </a:p>
          <a:p>
            <a:pPr marL="0" marR="0" lvl="0" indent="0" algn="l" rtl="0">
              <a:lnSpc>
                <a:spcPct val="100000"/>
              </a:lnSpc>
              <a:spcBef>
                <a:spcPts val="0"/>
              </a:spcBef>
              <a:spcAft>
                <a:spcPts val="0"/>
              </a:spcAft>
              <a:buClr>
                <a:srgbClr val="FF00FF"/>
              </a:buClr>
              <a:buSzPts val="1700"/>
              <a:buFont typeface="Courier"/>
              <a:buNone/>
            </a:pPr>
            <a:r>
              <a:rPr lang="en-US" sz="1700" b="0" i="0" u="none">
                <a:solidFill>
                  <a:srgbClr val="FF00FF"/>
                </a:solidFill>
                <a:latin typeface="Courier"/>
                <a:ea typeface="Courier"/>
                <a:cs typeface="Courier"/>
                <a:sym typeface="Courier"/>
              </a:rPr>
              <a:t>Public</a:t>
            </a:r>
            <a:endParaRPr/>
          </a:p>
          <a:p>
            <a:pPr marL="0" marR="0" lvl="0" indent="0" algn="l" rtl="0">
              <a:lnSpc>
                <a:spcPct val="100000"/>
              </a:lnSpc>
              <a:spcBef>
                <a:spcPts val="0"/>
              </a:spcBef>
              <a:spcAft>
                <a:spcPts val="0"/>
              </a:spcAft>
              <a:buClr>
                <a:srgbClr val="FF00FF"/>
              </a:buClr>
              <a:buSzPts val="1700"/>
              <a:buFont typeface="Courier"/>
              <a:buNone/>
            </a:pPr>
            <a:r>
              <a:rPr lang="en-US" sz="1700" b="0" i="0" u="none">
                <a:solidFill>
                  <a:srgbClr val="FF00FF"/>
                </a:solidFill>
                <a:latin typeface="Courier"/>
                <a:ea typeface="Courier"/>
                <a:cs typeface="Courier"/>
                <a:sym typeface="Courier"/>
              </a:rPr>
              <a:t>Protected</a:t>
            </a:r>
            <a:endParaRPr/>
          </a:p>
          <a:p>
            <a:pPr marL="0" marR="0" lvl="0" indent="0" algn="l" rtl="0">
              <a:lnSpc>
                <a:spcPct val="100000"/>
              </a:lnSpc>
              <a:spcBef>
                <a:spcPts val="0"/>
              </a:spcBef>
              <a:spcAft>
                <a:spcPts val="0"/>
              </a:spcAft>
              <a:buClr>
                <a:srgbClr val="FF00FF"/>
              </a:buClr>
              <a:buSzPts val="1700"/>
              <a:buFont typeface="Courier"/>
              <a:buNone/>
            </a:pPr>
            <a:r>
              <a:rPr lang="en-US" sz="1700" b="0" i="0" u="none">
                <a:solidFill>
                  <a:srgbClr val="FF00FF"/>
                </a:solidFill>
                <a:latin typeface="Courier"/>
                <a:ea typeface="Courier"/>
                <a:cs typeface="Courier"/>
                <a:sym typeface="Courier"/>
              </a:rPr>
              <a:t>Private</a:t>
            </a:r>
            <a:endParaRPr/>
          </a:p>
        </p:txBody>
      </p:sp>
      <p:sp>
        <p:nvSpPr>
          <p:cNvPr id="336" name="Google Shape;336;p34"/>
          <p:cNvSpPr txBox="1"/>
          <p:nvPr/>
        </p:nvSpPr>
        <p:spPr>
          <a:xfrm>
            <a:off x="7086600" y="361950"/>
            <a:ext cx="1520825" cy="42545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FFFFFF"/>
              </a:buClr>
              <a:buSzPts val="2100"/>
              <a:buFont typeface="Gill Sans"/>
              <a:buNone/>
            </a:pPr>
            <a:r>
              <a:rPr lang="en-US" sz="2100" b="0" i="0" u="none">
                <a:solidFill>
                  <a:srgbClr val="FFFFFF"/>
                </a:solidFill>
                <a:latin typeface="Gill Sans"/>
                <a:ea typeface="Gill Sans"/>
                <a:cs typeface="Gill Sans"/>
                <a:sym typeface="Gill Sans"/>
              </a:rPr>
              <a:t>visibility.php</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35"/>
          <p:cNvSpPr txBox="1"/>
          <p:nvPr/>
        </p:nvSpPr>
        <p:spPr>
          <a:xfrm>
            <a:off x="457200" y="666750"/>
            <a:ext cx="7159625" cy="3694112"/>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00"/>
              </a:buClr>
              <a:buSzPts val="1600"/>
              <a:buFont typeface="Courier"/>
              <a:buNone/>
            </a:pPr>
            <a:r>
              <a:rPr lang="en-US" sz="1600" b="0" i="0" u="none">
                <a:solidFill>
                  <a:srgbClr val="FFFF00"/>
                </a:solidFill>
                <a:latin typeface="Courier"/>
                <a:ea typeface="Courier"/>
                <a:cs typeface="Courier"/>
                <a:sym typeface="Courier"/>
              </a:rPr>
              <a:t>class MyClass2 extends MyClass</a:t>
            </a:r>
            <a:endParaRPr/>
          </a:p>
          <a:p>
            <a:pPr marL="0" marR="0" lvl="0" indent="0" algn="l" rtl="0">
              <a:lnSpc>
                <a:spcPct val="100000"/>
              </a:lnSpc>
              <a:spcBef>
                <a:spcPts val="0"/>
              </a:spcBef>
              <a:spcAft>
                <a:spcPts val="0"/>
              </a:spcAft>
              <a:buClr>
                <a:srgbClr val="FFFF00"/>
              </a:buClr>
              <a:buSzPts val="1600"/>
              <a:buFont typeface="Courier"/>
              <a:buNone/>
            </a:pPr>
            <a:r>
              <a:rPr lang="en-US" sz="16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FF"/>
              </a:buClr>
              <a:buSzPts val="1600"/>
              <a:buFont typeface="Gill Sans"/>
              <a:buNone/>
            </a:pPr>
            <a:endParaRPr sz="16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600"/>
              <a:buFont typeface="Courier"/>
              <a:buNone/>
            </a:pPr>
            <a:r>
              <a:rPr lang="en-US" sz="1600" b="0" i="0" u="none">
                <a:solidFill>
                  <a:srgbClr val="FFFF00"/>
                </a:solidFill>
                <a:latin typeface="Courier"/>
                <a:ea typeface="Courier"/>
                <a:cs typeface="Courier"/>
                <a:sym typeface="Courier"/>
              </a:rPr>
              <a:t>    function printHello()</a:t>
            </a:r>
            <a:endParaRPr/>
          </a:p>
          <a:p>
            <a:pPr marL="0" marR="0" lvl="0" indent="0" algn="l" rtl="0">
              <a:lnSpc>
                <a:spcPct val="100000"/>
              </a:lnSpc>
              <a:spcBef>
                <a:spcPts val="0"/>
              </a:spcBef>
              <a:spcAft>
                <a:spcPts val="0"/>
              </a:spcAft>
              <a:buClr>
                <a:srgbClr val="FFFF00"/>
              </a:buClr>
              <a:buSzPts val="1600"/>
              <a:buFont typeface="Courier"/>
              <a:buNone/>
            </a:pPr>
            <a:r>
              <a:rPr lang="en-US" sz="16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00FF"/>
              </a:buClr>
              <a:buSzPts val="1600"/>
              <a:buFont typeface="Courier"/>
              <a:buNone/>
            </a:pPr>
            <a:r>
              <a:rPr lang="en-US" sz="1600" b="0" i="0" u="none">
                <a:solidFill>
                  <a:srgbClr val="FF00FF"/>
                </a:solidFill>
                <a:latin typeface="Courier"/>
                <a:ea typeface="Courier"/>
                <a:cs typeface="Courier"/>
                <a:sym typeface="Courier"/>
              </a:rPr>
              <a:t>        echo $this-&gt;pub."\n";</a:t>
            </a:r>
            <a:endParaRPr/>
          </a:p>
          <a:p>
            <a:pPr marL="0" marR="0" lvl="0" indent="0" algn="l" rtl="0">
              <a:lnSpc>
                <a:spcPct val="100000"/>
              </a:lnSpc>
              <a:spcBef>
                <a:spcPts val="0"/>
              </a:spcBef>
              <a:spcAft>
                <a:spcPts val="0"/>
              </a:spcAft>
              <a:buClr>
                <a:srgbClr val="FF00FF"/>
              </a:buClr>
              <a:buSzPts val="1600"/>
              <a:buFont typeface="Courier"/>
              <a:buNone/>
            </a:pPr>
            <a:r>
              <a:rPr lang="en-US" sz="1600" b="0" i="0" u="none">
                <a:solidFill>
                  <a:srgbClr val="FF00FF"/>
                </a:solidFill>
                <a:latin typeface="Courier"/>
                <a:ea typeface="Courier"/>
                <a:cs typeface="Courier"/>
                <a:sym typeface="Courier"/>
              </a:rPr>
              <a:t>        echo $this-&gt;pro."\n";</a:t>
            </a:r>
            <a:endParaRPr/>
          </a:p>
          <a:p>
            <a:pPr marL="0" marR="0" lvl="0" indent="0" algn="l" rtl="0">
              <a:lnSpc>
                <a:spcPct val="100000"/>
              </a:lnSpc>
              <a:spcBef>
                <a:spcPts val="0"/>
              </a:spcBef>
              <a:spcAft>
                <a:spcPts val="0"/>
              </a:spcAft>
              <a:buClr>
                <a:srgbClr val="FF0000"/>
              </a:buClr>
              <a:buSzPts val="1600"/>
              <a:buFont typeface="Courier"/>
              <a:buNone/>
            </a:pPr>
            <a:r>
              <a:rPr lang="en-US" sz="1600" b="0" i="0" u="none">
                <a:solidFill>
                  <a:srgbClr val="FF0000"/>
                </a:solidFill>
                <a:latin typeface="Courier"/>
                <a:ea typeface="Courier"/>
                <a:cs typeface="Courier"/>
                <a:sym typeface="Courier"/>
              </a:rPr>
              <a:t>        echo $this-&gt;priv."\n"; // Undefined</a:t>
            </a:r>
            <a:endParaRPr/>
          </a:p>
          <a:p>
            <a:pPr marL="0" marR="0" lvl="0" indent="0" algn="l" rtl="0">
              <a:lnSpc>
                <a:spcPct val="100000"/>
              </a:lnSpc>
              <a:spcBef>
                <a:spcPts val="0"/>
              </a:spcBef>
              <a:spcAft>
                <a:spcPts val="0"/>
              </a:spcAft>
              <a:buClr>
                <a:srgbClr val="FFFF00"/>
              </a:buClr>
              <a:buSzPts val="1600"/>
              <a:buFont typeface="Courier"/>
              <a:buNone/>
            </a:pPr>
            <a:r>
              <a:rPr lang="en-US" sz="1600" b="0" i="0" u="none">
                <a:solidFill>
                  <a:srgbClr val="FFFF00"/>
                </a:solidFill>
                <a:latin typeface="Courier"/>
                <a:ea typeface="Courier"/>
                <a:cs typeface="Courier"/>
                <a:sym typeface="Courier"/>
              </a:rPr>
              <a:t>    }</a:t>
            </a:r>
            <a:endParaRPr/>
          </a:p>
          <a:p>
            <a:pPr marL="0" marR="0" lvl="0" indent="0" algn="l" rtl="0">
              <a:lnSpc>
                <a:spcPct val="100000"/>
              </a:lnSpc>
              <a:spcBef>
                <a:spcPts val="0"/>
              </a:spcBef>
              <a:spcAft>
                <a:spcPts val="0"/>
              </a:spcAft>
              <a:buClr>
                <a:srgbClr val="FFFF00"/>
              </a:buClr>
              <a:buSzPts val="1600"/>
              <a:buFont typeface="Courier"/>
              <a:buNone/>
            </a:pPr>
            <a:r>
              <a:rPr lang="en-US" sz="1600" b="0" i="0" u="none">
                <a:solidFill>
                  <a:srgbClr val="FFFF00"/>
                </a:solidFill>
                <a:latin typeface="Courier"/>
                <a:ea typeface="Courier"/>
                <a:cs typeface="Courier"/>
                <a:sym typeface="Courier"/>
              </a:rPr>
              <a:t>}</a:t>
            </a:r>
            <a:endParaRPr/>
          </a:p>
          <a:p>
            <a:pPr marL="0" marR="0" lvl="0" indent="0" algn="l" rtl="0">
              <a:lnSpc>
                <a:spcPct val="100000"/>
              </a:lnSpc>
              <a:spcBef>
                <a:spcPts val="0"/>
              </a:spcBef>
              <a:spcAft>
                <a:spcPts val="0"/>
              </a:spcAft>
              <a:buClr>
                <a:srgbClr val="FFFFFF"/>
              </a:buClr>
              <a:buSzPts val="1600"/>
              <a:buFont typeface="Gill Sans"/>
              <a:buNone/>
            </a:pPr>
            <a:endParaRPr sz="1600" b="0" i="0" u="none">
              <a:solidFill>
                <a:srgbClr val="FFFF00"/>
              </a:solidFill>
              <a:latin typeface="Courier"/>
              <a:ea typeface="Courier"/>
              <a:cs typeface="Courier"/>
              <a:sym typeface="Courier"/>
            </a:endParaRPr>
          </a:p>
          <a:p>
            <a:pPr marL="0" marR="0" lvl="0" indent="0" algn="l" rtl="0">
              <a:lnSpc>
                <a:spcPct val="100000"/>
              </a:lnSpc>
              <a:spcBef>
                <a:spcPts val="0"/>
              </a:spcBef>
              <a:spcAft>
                <a:spcPts val="0"/>
              </a:spcAft>
              <a:buClr>
                <a:srgbClr val="FFFF00"/>
              </a:buClr>
              <a:buSzPts val="1600"/>
              <a:buFont typeface="Courier"/>
              <a:buNone/>
            </a:pPr>
            <a:r>
              <a:rPr lang="en-US" sz="1600" b="0" i="0" u="none">
                <a:solidFill>
                  <a:srgbClr val="FFFF00"/>
                </a:solidFill>
                <a:latin typeface="Courier"/>
                <a:ea typeface="Courier"/>
                <a:cs typeface="Courier"/>
                <a:sym typeface="Courier"/>
              </a:rPr>
              <a:t>echo("--- MyClass2 ---\n");</a:t>
            </a:r>
            <a:endParaRPr/>
          </a:p>
          <a:p>
            <a:pPr marL="0" marR="0" lvl="0" indent="0" algn="l" rtl="0">
              <a:lnSpc>
                <a:spcPct val="100000"/>
              </a:lnSpc>
              <a:spcBef>
                <a:spcPts val="0"/>
              </a:spcBef>
              <a:spcAft>
                <a:spcPts val="0"/>
              </a:spcAft>
              <a:buClr>
                <a:srgbClr val="FFFF00"/>
              </a:buClr>
              <a:buSzPts val="1600"/>
              <a:buFont typeface="Courier"/>
              <a:buNone/>
            </a:pPr>
            <a:r>
              <a:rPr lang="en-US" sz="1600" b="0" i="0" u="none">
                <a:solidFill>
                  <a:srgbClr val="FFFF00"/>
                </a:solidFill>
                <a:latin typeface="Courier"/>
                <a:ea typeface="Courier"/>
                <a:cs typeface="Courier"/>
                <a:sym typeface="Courier"/>
              </a:rPr>
              <a:t>$obj2 = new MyClass2();</a:t>
            </a:r>
            <a:endParaRPr/>
          </a:p>
          <a:p>
            <a:pPr marL="0" marR="0" lvl="0" indent="0" algn="l" rtl="0">
              <a:lnSpc>
                <a:spcPct val="100000"/>
              </a:lnSpc>
              <a:spcBef>
                <a:spcPts val="0"/>
              </a:spcBef>
              <a:spcAft>
                <a:spcPts val="0"/>
              </a:spcAft>
              <a:buClr>
                <a:srgbClr val="00FF00"/>
              </a:buClr>
              <a:buSzPts val="1600"/>
              <a:buFont typeface="Courier"/>
              <a:buNone/>
            </a:pPr>
            <a:r>
              <a:rPr lang="en-US" sz="1600" b="0" i="0" u="none">
                <a:solidFill>
                  <a:srgbClr val="00FF00"/>
                </a:solidFill>
                <a:latin typeface="Courier"/>
                <a:ea typeface="Courier"/>
                <a:cs typeface="Courier"/>
                <a:sym typeface="Courier"/>
              </a:rPr>
              <a:t>echo $obj2-&gt;pub."\n"; // Works</a:t>
            </a:r>
            <a:endParaRPr/>
          </a:p>
          <a:p>
            <a:pPr marL="0" marR="0" lvl="0" indent="0" algn="l" rtl="0">
              <a:lnSpc>
                <a:spcPct val="100000"/>
              </a:lnSpc>
              <a:spcBef>
                <a:spcPts val="0"/>
              </a:spcBef>
              <a:spcAft>
                <a:spcPts val="0"/>
              </a:spcAft>
              <a:buClr>
                <a:srgbClr val="FFFF00"/>
              </a:buClr>
              <a:buSzPts val="1600"/>
              <a:buFont typeface="Courier"/>
              <a:buNone/>
            </a:pPr>
            <a:r>
              <a:rPr lang="en-US" sz="1600" b="0" i="0" u="none">
                <a:solidFill>
                  <a:srgbClr val="FFFF00"/>
                </a:solidFill>
                <a:latin typeface="Courier"/>
                <a:ea typeface="Courier"/>
                <a:cs typeface="Courier"/>
                <a:sym typeface="Courier"/>
              </a:rPr>
              <a:t>$obj2-&gt;printHello(); // Shows Public, Protected, Undefined</a:t>
            </a:r>
            <a:endParaRPr/>
          </a:p>
        </p:txBody>
      </p:sp>
      <p:sp>
        <p:nvSpPr>
          <p:cNvPr id="342" name="Google Shape;342;p35"/>
          <p:cNvSpPr txBox="1"/>
          <p:nvPr/>
        </p:nvSpPr>
        <p:spPr>
          <a:xfrm>
            <a:off x="6629400" y="809625"/>
            <a:ext cx="1974850" cy="1230312"/>
          </a:xfrm>
          <a:prstGeom prst="rect">
            <a:avLst/>
          </a:prstGeom>
          <a:noFill/>
          <a:ln>
            <a:noFill/>
          </a:ln>
        </p:spPr>
        <p:txBody>
          <a:bodyPr spcFirstLastPara="1" wrap="square" lIns="0" tIns="0" rIns="0" bIns="0" anchor="ctr" anchorCtr="0">
            <a:spAutoFit/>
          </a:bodyPr>
          <a:lstStyle/>
          <a:p>
            <a:pPr marL="0" marR="0" lvl="0" indent="0" algn="l" rtl="0">
              <a:lnSpc>
                <a:spcPct val="100000"/>
              </a:lnSpc>
              <a:spcBef>
                <a:spcPts val="0"/>
              </a:spcBef>
              <a:spcAft>
                <a:spcPts val="0"/>
              </a:spcAft>
              <a:buClr>
                <a:srgbClr val="FFFF00"/>
              </a:buClr>
              <a:buSzPts val="1600"/>
              <a:buFont typeface="Courier"/>
              <a:buNone/>
            </a:pPr>
            <a:r>
              <a:rPr lang="en-US" sz="1600" b="0" i="0" u="none">
                <a:solidFill>
                  <a:srgbClr val="FFFF00"/>
                </a:solidFill>
                <a:latin typeface="Courier"/>
                <a:ea typeface="Courier"/>
                <a:cs typeface="Courier"/>
                <a:sym typeface="Courier"/>
              </a:rPr>
              <a:t>--- MyClass2 ---</a:t>
            </a:r>
            <a:endParaRPr/>
          </a:p>
          <a:p>
            <a:pPr marL="0" marR="0" lvl="0" indent="0" algn="l" rtl="0">
              <a:lnSpc>
                <a:spcPct val="100000"/>
              </a:lnSpc>
              <a:spcBef>
                <a:spcPts val="0"/>
              </a:spcBef>
              <a:spcAft>
                <a:spcPts val="0"/>
              </a:spcAft>
              <a:buClr>
                <a:srgbClr val="00FF00"/>
              </a:buClr>
              <a:buSzPts val="1600"/>
              <a:buFont typeface="Courier"/>
              <a:buNone/>
            </a:pPr>
            <a:r>
              <a:rPr lang="en-US" sz="1600" b="0" i="0" u="none">
                <a:solidFill>
                  <a:srgbClr val="00FF00"/>
                </a:solidFill>
                <a:latin typeface="Courier"/>
                <a:ea typeface="Courier"/>
                <a:cs typeface="Courier"/>
                <a:sym typeface="Courier"/>
              </a:rPr>
              <a:t>Public</a:t>
            </a:r>
            <a:endParaRPr/>
          </a:p>
          <a:p>
            <a:pPr marL="0" marR="0" lvl="0" indent="0" algn="l" rtl="0">
              <a:lnSpc>
                <a:spcPct val="100000"/>
              </a:lnSpc>
              <a:spcBef>
                <a:spcPts val="0"/>
              </a:spcBef>
              <a:spcAft>
                <a:spcPts val="0"/>
              </a:spcAft>
              <a:buClr>
                <a:srgbClr val="FF00FF"/>
              </a:buClr>
              <a:buSzPts val="1600"/>
              <a:buFont typeface="Courier"/>
              <a:buNone/>
            </a:pPr>
            <a:r>
              <a:rPr lang="en-US" sz="1600" b="0" i="0" u="none">
                <a:solidFill>
                  <a:srgbClr val="FF00FF"/>
                </a:solidFill>
                <a:latin typeface="Courier"/>
                <a:ea typeface="Courier"/>
                <a:cs typeface="Courier"/>
                <a:sym typeface="Courier"/>
              </a:rPr>
              <a:t>Public</a:t>
            </a:r>
            <a:endParaRPr/>
          </a:p>
          <a:p>
            <a:pPr marL="0" marR="0" lvl="0" indent="0" algn="l" rtl="0">
              <a:lnSpc>
                <a:spcPct val="100000"/>
              </a:lnSpc>
              <a:spcBef>
                <a:spcPts val="0"/>
              </a:spcBef>
              <a:spcAft>
                <a:spcPts val="0"/>
              </a:spcAft>
              <a:buClr>
                <a:srgbClr val="FF00FF"/>
              </a:buClr>
              <a:buSzPts val="1600"/>
              <a:buFont typeface="Courier"/>
              <a:buNone/>
            </a:pPr>
            <a:r>
              <a:rPr lang="en-US" sz="1600" b="0" i="0" u="none">
                <a:solidFill>
                  <a:srgbClr val="FF00FF"/>
                </a:solidFill>
                <a:latin typeface="Courier"/>
                <a:ea typeface="Courier"/>
                <a:cs typeface="Courier"/>
                <a:sym typeface="Courier"/>
              </a:rPr>
              <a:t>Protected</a:t>
            </a:r>
            <a:endParaRPr/>
          </a:p>
          <a:p>
            <a:pPr marL="0" marR="0" lvl="0" indent="0" algn="l" rtl="0">
              <a:lnSpc>
                <a:spcPct val="100000"/>
              </a:lnSpc>
              <a:spcBef>
                <a:spcPts val="0"/>
              </a:spcBef>
              <a:spcAft>
                <a:spcPts val="0"/>
              </a:spcAft>
              <a:buClr>
                <a:srgbClr val="FF0000"/>
              </a:buClr>
              <a:buSzPts val="1600"/>
              <a:buFont typeface="Courier"/>
              <a:buNone/>
            </a:pPr>
            <a:r>
              <a:rPr lang="en-US" sz="1600" b="0" i="0" u="none">
                <a:solidFill>
                  <a:srgbClr val="FF0000"/>
                </a:solidFill>
                <a:latin typeface="Courier"/>
                <a:ea typeface="Courier"/>
                <a:cs typeface="Courier"/>
                <a:sym typeface="Courier"/>
              </a:rPr>
              <a:t>(false)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8"/>
          <p:cNvSpPr txBox="1">
            <a:spLocks noGrp="1"/>
          </p:cNvSpPr>
          <p:nvPr>
            <p:ph type="title"/>
          </p:nvPr>
        </p:nvSpPr>
        <p:spPr>
          <a:xfrm>
            <a:off x="647700" y="361950"/>
            <a:ext cx="7837487" cy="1068387"/>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4200"/>
              <a:buFont typeface="Gill Sans"/>
              <a:buNone/>
            </a:pPr>
            <a:r>
              <a:rPr lang="en-US" sz="4200" b="0" i="0" u="none">
                <a:solidFill>
                  <a:srgbClr val="FFCC66"/>
                </a:solidFill>
                <a:latin typeface="Gill Sans"/>
                <a:ea typeface="Gill Sans"/>
                <a:cs typeface="Gill Sans"/>
                <a:sym typeface="Gill Sans"/>
              </a:rPr>
              <a:t>Summary</a:t>
            </a:r>
            <a:endParaRPr/>
          </a:p>
        </p:txBody>
      </p:sp>
      <p:sp>
        <p:nvSpPr>
          <p:cNvPr id="361" name="Google Shape;361;p38"/>
          <p:cNvSpPr txBox="1">
            <a:spLocks noGrp="1"/>
          </p:cNvSpPr>
          <p:nvPr>
            <p:ph type="body" idx="1"/>
          </p:nvPr>
        </p:nvSpPr>
        <p:spPr>
          <a:xfrm>
            <a:off x="849312" y="1460500"/>
            <a:ext cx="7445375" cy="2559050"/>
          </a:xfrm>
          <a:prstGeom prst="rect">
            <a:avLst/>
          </a:prstGeom>
          <a:noFill/>
          <a:ln>
            <a:noFill/>
          </a:ln>
        </p:spPr>
        <p:txBody>
          <a:bodyPr spcFirstLastPara="1" wrap="square" lIns="50800" tIns="50800" rIns="50800" bIns="50800" anchor="ctr" anchorCtr="0">
            <a:noAutofit/>
          </a:bodyPr>
          <a:lstStyle/>
          <a:p>
            <a:pPr marL="288925" lvl="0" indent="-288925" algn="l" rtl="0">
              <a:lnSpc>
                <a:spcPct val="100000"/>
              </a:lnSpc>
              <a:spcBef>
                <a:spcPts val="0"/>
              </a:spcBef>
              <a:spcAft>
                <a:spcPts val="0"/>
              </a:spcAft>
              <a:buClr>
                <a:schemeClr val="lt1"/>
              </a:buClr>
              <a:buSzPts val="3420"/>
              <a:buFont typeface="Gill Sans"/>
              <a:buChar char="•"/>
            </a:pPr>
            <a:r>
              <a:rPr lang="en-US" sz="2000" b="0" i="0" u="none">
                <a:solidFill>
                  <a:schemeClr val="lt1"/>
                </a:solidFill>
                <a:latin typeface="Gill Sans"/>
                <a:ea typeface="Gill Sans"/>
                <a:cs typeface="Gill Sans"/>
                <a:sym typeface="Gill Sans"/>
              </a:rPr>
              <a:t>Object Oriented programming is a very structured approach to code reuse.</a:t>
            </a:r>
            <a:endParaRPr/>
          </a:p>
          <a:p>
            <a:pPr marL="288925" lvl="0" indent="-288925" algn="l" rtl="0">
              <a:lnSpc>
                <a:spcPct val="100000"/>
              </a:lnSpc>
              <a:spcBef>
                <a:spcPts val="1300"/>
              </a:spcBef>
              <a:spcAft>
                <a:spcPts val="0"/>
              </a:spcAft>
              <a:buClr>
                <a:schemeClr val="lt1"/>
              </a:buClr>
              <a:buSzPts val="3420"/>
              <a:buFont typeface="Gill Sans"/>
              <a:buChar char="•"/>
            </a:pPr>
            <a:r>
              <a:rPr lang="en-US" sz="2000" b="0" i="0" u="none">
                <a:solidFill>
                  <a:schemeClr val="lt1"/>
                </a:solidFill>
                <a:latin typeface="Gill Sans"/>
                <a:ea typeface="Gill Sans"/>
                <a:cs typeface="Gill Sans"/>
                <a:sym typeface="Gill Sans"/>
              </a:rPr>
              <a:t>There is a trend away from global function names and toward OO.</a:t>
            </a:r>
            <a:endParaRPr/>
          </a:p>
          <a:p>
            <a:pPr marL="288925" lvl="0" indent="-288925" algn="l" rtl="0">
              <a:lnSpc>
                <a:spcPct val="100000"/>
              </a:lnSpc>
              <a:spcBef>
                <a:spcPts val="1300"/>
              </a:spcBef>
              <a:spcAft>
                <a:spcPts val="0"/>
              </a:spcAft>
              <a:buClr>
                <a:schemeClr val="lt1"/>
              </a:buClr>
              <a:buSzPts val="3420"/>
              <a:buFont typeface="Gill Sans"/>
              <a:buChar char="•"/>
            </a:pPr>
            <a:r>
              <a:rPr lang="en-US" sz="2000" b="0" i="0" u="none">
                <a:solidFill>
                  <a:schemeClr val="lt1"/>
                </a:solidFill>
                <a:latin typeface="Gill Sans"/>
                <a:ea typeface="Gill Sans"/>
                <a:cs typeface="Gill Sans"/>
                <a:sym typeface="Gill Sans"/>
              </a:rPr>
              <a:t>We can group data and functionality together and create many independent instances of a class.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gd7696d76aa_0_1490"/>
          <p:cNvSpPr txBox="1">
            <a:spLocks noGrp="1"/>
          </p:cNvSpPr>
          <p:nvPr>
            <p:ph type="title"/>
          </p:nvPr>
        </p:nvSpPr>
        <p:spPr>
          <a:xfrm>
            <a:off x="849312" y="204000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Challenges</a:t>
            </a:r>
            <a:endParaRPr sz="4200">
              <a:solidFill>
                <a:srgbClr val="FFCC66"/>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gd7696d76aa_0_1149"/>
          <p:cNvSpPr txBox="1">
            <a:spLocks noGrp="1"/>
          </p:cNvSpPr>
          <p:nvPr>
            <p:ph type="title"/>
          </p:nvPr>
        </p:nvSpPr>
        <p:spPr>
          <a:xfrm>
            <a:off x="1303800" y="598575"/>
            <a:ext cx="7030500" cy="6423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Intro to OOP</a:t>
            </a:r>
            <a:endParaRPr sz="4200">
              <a:solidFill>
                <a:srgbClr val="FFCC66"/>
              </a:solidFill>
            </a:endParaRPr>
          </a:p>
        </p:txBody>
      </p:sp>
      <p:sp>
        <p:nvSpPr>
          <p:cNvPr id="63" name="Google Shape;63;gd7696d76aa_0_1149"/>
          <p:cNvSpPr txBox="1">
            <a:spLocks noGrp="1"/>
          </p:cNvSpPr>
          <p:nvPr>
            <p:ph type="body" idx="1"/>
          </p:nvPr>
        </p:nvSpPr>
        <p:spPr>
          <a:xfrm>
            <a:off x="1303800" y="1387400"/>
            <a:ext cx="7255200" cy="3525000"/>
          </a:xfrm>
          <a:prstGeom prst="rect">
            <a:avLst/>
          </a:prstGeom>
        </p:spPr>
        <p:txBody>
          <a:bodyPr spcFirstLastPara="1" wrap="square" lIns="50800" tIns="50800" rIns="50800" bIns="50800" anchor="ctr" anchorCtr="0">
            <a:noAutofit/>
          </a:bodyPr>
          <a:lstStyle/>
          <a:p>
            <a:pPr marL="457200" lvl="0" indent="-342900" algn="just" rtl="0">
              <a:spcBef>
                <a:spcPts val="1000"/>
              </a:spcBef>
              <a:spcAft>
                <a:spcPts val="0"/>
              </a:spcAft>
              <a:buSzPts val="1800"/>
              <a:buChar char="•"/>
            </a:pPr>
            <a:r>
              <a:rPr lang="en-US" sz="1800"/>
              <a:t>Object data (and often, functions too) can be stored neatly (the official word is encapsulated) inside an object package (which can be given a specific name to refer to, which is sometimes called a namespace), making it easy to structure and access. </a:t>
            </a:r>
            <a:endParaRPr sz="1800"/>
          </a:p>
          <a:p>
            <a:pPr marL="457200" lvl="0" indent="-342900" algn="just" rtl="0">
              <a:spcBef>
                <a:spcPts val="1000"/>
              </a:spcBef>
              <a:spcAft>
                <a:spcPts val="0"/>
              </a:spcAft>
              <a:buSzPts val="1800"/>
              <a:buChar char="•"/>
            </a:pPr>
            <a:r>
              <a:rPr lang="en-US" sz="1800"/>
              <a:t>Let's consider a simple program that displays information about the students and teachers at a school. Here we'll first look at OOP theory in general, not in the context of any specific programming language.</a:t>
            </a:r>
            <a:endParaRPr sz="1800"/>
          </a:p>
          <a:p>
            <a:pPr marL="457200" lvl="0" indent="-342900" algn="just" rtl="0">
              <a:spcBef>
                <a:spcPts val="1000"/>
              </a:spcBef>
              <a:spcAft>
                <a:spcPts val="1000"/>
              </a:spcAft>
              <a:buSzPts val="1800"/>
              <a:buChar char="•"/>
            </a:pPr>
            <a:r>
              <a:rPr lang="en-US" sz="1800"/>
              <a:t>There are lots of things you could know about a person (their address, height, shoe size, DNA profile, passport number, significant personality traits ...) , but in this case we are only interested in showing their name, age, gender, and interests.</a:t>
            </a:r>
            <a:endParaRPr sz="18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gd7696d76aa_0_1495"/>
          <p:cNvSpPr txBox="1">
            <a:spLocks noGrp="1"/>
          </p:cNvSpPr>
          <p:nvPr>
            <p:ph type="title"/>
          </p:nvPr>
        </p:nvSpPr>
        <p:spPr>
          <a:xfrm>
            <a:off x="849312" y="36195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Challenges</a:t>
            </a:r>
            <a:endParaRPr/>
          </a:p>
        </p:txBody>
      </p:sp>
      <p:sp>
        <p:nvSpPr>
          <p:cNvPr id="372" name="Google Shape;372;gd7696d76aa_0_1495"/>
          <p:cNvSpPr txBox="1">
            <a:spLocks noGrp="1"/>
          </p:cNvSpPr>
          <p:nvPr>
            <p:ph type="body" idx="1"/>
          </p:nvPr>
        </p:nvSpPr>
        <p:spPr>
          <a:xfrm>
            <a:off x="849312" y="1460500"/>
            <a:ext cx="7445400" cy="3011400"/>
          </a:xfrm>
          <a:prstGeom prst="rect">
            <a:avLst/>
          </a:prstGeom>
        </p:spPr>
        <p:txBody>
          <a:bodyPr spcFirstLastPara="1" wrap="square" lIns="50800" tIns="50800" rIns="50800" bIns="50800" anchor="ctr" anchorCtr="0">
            <a:noAutofit/>
          </a:bodyPr>
          <a:lstStyle/>
          <a:p>
            <a:pPr marL="457200" lvl="0" indent="-424053" algn="l" rtl="0">
              <a:spcBef>
                <a:spcPts val="1313"/>
              </a:spcBef>
              <a:spcAft>
                <a:spcPts val="0"/>
              </a:spcAft>
              <a:buSzPts val="3078"/>
              <a:buChar char="•"/>
            </a:pPr>
            <a:r>
              <a:rPr lang="en-US"/>
              <a:t>We are gonna build a form input validation system.</a:t>
            </a:r>
            <a:endParaRPr/>
          </a:p>
          <a:p>
            <a:pPr marL="457200" lvl="0" indent="-424053" algn="l" rtl="0">
              <a:spcBef>
                <a:spcPts val="0"/>
              </a:spcBef>
              <a:spcAft>
                <a:spcPts val="0"/>
              </a:spcAft>
              <a:buSzPts val="3078"/>
              <a:buChar char="•"/>
            </a:pPr>
            <a:r>
              <a:rPr lang="en-US"/>
              <a:t>The user will be provided with username, email, password, and confirm password fields. </a:t>
            </a:r>
            <a:endParaRPr/>
          </a:p>
          <a:p>
            <a:pPr marL="457200" lvl="0" indent="-424053" algn="l" rtl="0">
              <a:spcBef>
                <a:spcPts val="0"/>
              </a:spcBef>
              <a:spcAft>
                <a:spcPts val="0"/>
              </a:spcAft>
              <a:buSzPts val="3078"/>
              <a:buChar char="•"/>
            </a:pPr>
            <a:r>
              <a:rPr lang="en-US"/>
              <a:t>When the user submits, his input will be validated. Any error will be displayed below the corresponding input field. If there aren’t any errors, then a success message will be displayed. </a:t>
            </a:r>
            <a:endParaRPr/>
          </a:p>
          <a:p>
            <a:pPr marL="457200" lvl="0" indent="-424053" algn="l" rtl="0">
              <a:spcBef>
                <a:spcPts val="0"/>
              </a:spcBef>
              <a:spcAft>
                <a:spcPts val="0"/>
              </a:spcAft>
              <a:buSzPts val="3078"/>
              <a:buChar char="•"/>
            </a:pPr>
            <a:r>
              <a:rPr lang="en-US"/>
              <a:t>It is MANDATORY for you to use OOP here.</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gd7696d76aa_0_1516"/>
          <p:cNvSpPr txBox="1">
            <a:spLocks noGrp="1"/>
          </p:cNvSpPr>
          <p:nvPr>
            <p:ph type="title"/>
          </p:nvPr>
        </p:nvSpPr>
        <p:spPr>
          <a:xfrm>
            <a:off x="849312" y="36195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Challenges</a:t>
            </a:r>
            <a:endParaRPr/>
          </a:p>
        </p:txBody>
      </p:sp>
      <p:sp>
        <p:nvSpPr>
          <p:cNvPr id="378" name="Google Shape;378;gd7696d76aa_0_1516"/>
          <p:cNvSpPr txBox="1">
            <a:spLocks noGrp="1"/>
          </p:cNvSpPr>
          <p:nvPr>
            <p:ph type="body" idx="1"/>
          </p:nvPr>
        </p:nvSpPr>
        <p:spPr>
          <a:xfrm>
            <a:off x="849306" y="1460500"/>
            <a:ext cx="3722700" cy="3011400"/>
          </a:xfrm>
          <a:prstGeom prst="rect">
            <a:avLst/>
          </a:prstGeom>
        </p:spPr>
        <p:txBody>
          <a:bodyPr spcFirstLastPara="1" wrap="square" lIns="50800" tIns="50800" rIns="50800" bIns="50800" anchor="ctr" anchorCtr="0">
            <a:noAutofit/>
          </a:bodyPr>
          <a:lstStyle/>
          <a:p>
            <a:pPr marL="457200" lvl="0" indent="0" algn="l" rtl="0">
              <a:spcBef>
                <a:spcPts val="1313"/>
              </a:spcBef>
              <a:spcAft>
                <a:spcPts val="0"/>
              </a:spcAft>
              <a:buNone/>
            </a:pPr>
            <a:r>
              <a:rPr lang="en-US"/>
              <a:t>Like this -&gt;</a:t>
            </a:r>
            <a:endParaRPr/>
          </a:p>
          <a:p>
            <a:pPr marL="457200" lvl="0" indent="0" algn="l" rtl="0">
              <a:spcBef>
                <a:spcPts val="1313"/>
              </a:spcBef>
              <a:spcAft>
                <a:spcPts val="0"/>
              </a:spcAft>
              <a:buNone/>
            </a:pPr>
            <a:r>
              <a:rPr lang="en-US"/>
              <a:t>When an error occurs, the old value that the user had input must still be in the input field.</a:t>
            </a:r>
            <a:endParaRPr/>
          </a:p>
        </p:txBody>
      </p:sp>
      <p:pic>
        <p:nvPicPr>
          <p:cNvPr id="379" name="Google Shape;379;gd7696d76aa_0_1516"/>
          <p:cNvPicPr preferRelativeResize="0"/>
          <p:nvPr/>
        </p:nvPicPr>
        <p:blipFill>
          <a:blip r:embed="rId3">
            <a:alphaModFix/>
          </a:blip>
          <a:stretch>
            <a:fillRect/>
          </a:stretch>
        </p:blipFill>
        <p:spPr>
          <a:xfrm>
            <a:off x="4670350" y="1325000"/>
            <a:ext cx="4175475" cy="370455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Google Shape;384;gd7696d76aa_0_1522"/>
          <p:cNvSpPr txBox="1">
            <a:spLocks noGrp="1"/>
          </p:cNvSpPr>
          <p:nvPr>
            <p:ph type="title"/>
          </p:nvPr>
        </p:nvSpPr>
        <p:spPr>
          <a:xfrm>
            <a:off x="849312" y="36195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Challenges</a:t>
            </a:r>
            <a:endParaRPr/>
          </a:p>
        </p:txBody>
      </p:sp>
      <p:sp>
        <p:nvSpPr>
          <p:cNvPr id="385" name="Google Shape;385;gd7696d76aa_0_1522"/>
          <p:cNvSpPr txBox="1">
            <a:spLocks noGrp="1"/>
          </p:cNvSpPr>
          <p:nvPr>
            <p:ph type="body" idx="1"/>
          </p:nvPr>
        </p:nvSpPr>
        <p:spPr>
          <a:xfrm>
            <a:off x="849312" y="1460500"/>
            <a:ext cx="7445400" cy="3011400"/>
          </a:xfrm>
          <a:prstGeom prst="rect">
            <a:avLst/>
          </a:prstGeom>
        </p:spPr>
        <p:txBody>
          <a:bodyPr spcFirstLastPara="1" wrap="square" lIns="50800" tIns="50800" rIns="50800" bIns="50800" anchor="ctr" anchorCtr="0">
            <a:noAutofit/>
          </a:bodyPr>
          <a:lstStyle/>
          <a:p>
            <a:pPr marL="457200" lvl="0" indent="-424053" algn="l" rtl="0">
              <a:spcBef>
                <a:spcPts val="1313"/>
              </a:spcBef>
              <a:spcAft>
                <a:spcPts val="0"/>
              </a:spcAft>
              <a:buSzPts val="3078"/>
              <a:buChar char="•"/>
            </a:pPr>
            <a:r>
              <a:rPr lang="en-US"/>
              <a:t>For valid input -</a:t>
            </a:r>
            <a:endParaRPr/>
          </a:p>
          <a:p>
            <a:pPr marL="914400" lvl="1" indent="-424053" algn="l" rtl="0">
              <a:spcBef>
                <a:spcPts val="0"/>
              </a:spcBef>
              <a:spcAft>
                <a:spcPts val="0"/>
              </a:spcAft>
              <a:buSzPts val="3078"/>
              <a:buChar char="•"/>
            </a:pPr>
            <a:r>
              <a:rPr lang="en-US"/>
              <a:t>No field can be empty</a:t>
            </a:r>
            <a:endParaRPr/>
          </a:p>
          <a:p>
            <a:pPr marL="914400" lvl="1" indent="-424053" algn="l" rtl="0">
              <a:spcBef>
                <a:spcPts val="0"/>
              </a:spcBef>
              <a:spcAft>
                <a:spcPts val="0"/>
              </a:spcAft>
              <a:buSzPts val="3078"/>
              <a:buChar char="•"/>
            </a:pPr>
            <a:r>
              <a:rPr lang="en-US"/>
              <a:t>email must be a valid email</a:t>
            </a:r>
            <a:endParaRPr/>
          </a:p>
          <a:p>
            <a:pPr marL="914400" lvl="1" indent="-424053" algn="l" rtl="0">
              <a:spcBef>
                <a:spcPts val="0"/>
              </a:spcBef>
              <a:spcAft>
                <a:spcPts val="0"/>
              </a:spcAft>
              <a:buSzPts val="3078"/>
              <a:buChar char="•"/>
            </a:pPr>
            <a:r>
              <a:rPr lang="en-US"/>
              <a:t>username and password can’t be less than 6 characters.</a:t>
            </a:r>
            <a:endParaRPr/>
          </a:p>
          <a:p>
            <a:pPr marL="914400" lvl="1" indent="-424053" algn="l" rtl="0">
              <a:spcBef>
                <a:spcPts val="0"/>
              </a:spcBef>
              <a:spcAft>
                <a:spcPts val="0"/>
              </a:spcAft>
              <a:buSzPts val="3078"/>
              <a:buChar char="•"/>
            </a:pPr>
            <a:r>
              <a:rPr lang="en-US"/>
              <a:t>password and confirm password fields must match</a:t>
            </a:r>
            <a:endParaRPr/>
          </a:p>
          <a:p>
            <a:pPr marL="914400" lvl="1" indent="-424053" algn="l" rtl="0">
              <a:spcBef>
                <a:spcPts val="0"/>
              </a:spcBef>
              <a:spcAft>
                <a:spcPts val="0"/>
              </a:spcAft>
              <a:buSzPts val="3078"/>
              <a:buChar char="•"/>
            </a:pPr>
            <a:r>
              <a:rPr lang="en-US"/>
              <a:t>password must be a combination of at least one uppercase and lowercase letter, and a number. </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gd7696d76aa_0_1527"/>
          <p:cNvSpPr txBox="1">
            <a:spLocks noGrp="1"/>
          </p:cNvSpPr>
          <p:nvPr>
            <p:ph type="title"/>
          </p:nvPr>
        </p:nvSpPr>
        <p:spPr>
          <a:xfrm>
            <a:off x="849312" y="36195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Challenges</a:t>
            </a:r>
            <a:endParaRPr/>
          </a:p>
        </p:txBody>
      </p:sp>
      <p:sp>
        <p:nvSpPr>
          <p:cNvPr id="391" name="Google Shape;391;gd7696d76aa_0_1527"/>
          <p:cNvSpPr txBox="1">
            <a:spLocks noGrp="1"/>
          </p:cNvSpPr>
          <p:nvPr>
            <p:ph type="body" idx="1"/>
          </p:nvPr>
        </p:nvSpPr>
        <p:spPr>
          <a:xfrm>
            <a:off x="849312" y="1460500"/>
            <a:ext cx="7445400" cy="3011400"/>
          </a:xfrm>
          <a:prstGeom prst="rect">
            <a:avLst/>
          </a:prstGeom>
        </p:spPr>
        <p:txBody>
          <a:bodyPr spcFirstLastPara="1" wrap="square" lIns="50800" tIns="50800" rIns="50800" bIns="50800" anchor="ctr" anchorCtr="0">
            <a:noAutofit/>
          </a:bodyPr>
          <a:lstStyle/>
          <a:p>
            <a:pPr marL="457200" lvl="0" indent="-424053" algn="l" rtl="0">
              <a:spcBef>
                <a:spcPts val="1313"/>
              </a:spcBef>
              <a:spcAft>
                <a:spcPts val="0"/>
              </a:spcAft>
              <a:buSzPts val="3078"/>
              <a:buChar char="•"/>
            </a:pPr>
            <a:r>
              <a:rPr lang="en-US"/>
              <a:t>How to solve this problem using OOP-</a:t>
            </a:r>
            <a:endParaRPr/>
          </a:p>
          <a:p>
            <a:pPr marL="914400" lvl="1" indent="-424053" algn="l" rtl="0">
              <a:spcBef>
                <a:spcPts val="0"/>
              </a:spcBef>
              <a:spcAft>
                <a:spcPts val="0"/>
              </a:spcAft>
              <a:buSzPts val="3078"/>
              <a:buChar char="•"/>
            </a:pPr>
            <a:r>
              <a:rPr lang="en-US"/>
              <a:t>Create a validator class to handle validation</a:t>
            </a:r>
            <a:endParaRPr/>
          </a:p>
          <a:p>
            <a:pPr marL="914400" lvl="1" indent="-424053" algn="l" rtl="0">
              <a:spcBef>
                <a:spcPts val="0"/>
              </a:spcBef>
              <a:spcAft>
                <a:spcPts val="0"/>
              </a:spcAft>
              <a:buSzPts val="3078"/>
              <a:buChar char="•"/>
            </a:pPr>
            <a:r>
              <a:rPr lang="en-US"/>
              <a:t>Constructor which takes in POST data from the form</a:t>
            </a:r>
            <a:endParaRPr/>
          </a:p>
          <a:p>
            <a:pPr marL="914400" lvl="1" indent="-424053" algn="l" rtl="0">
              <a:spcBef>
                <a:spcPts val="0"/>
              </a:spcBef>
              <a:spcAft>
                <a:spcPts val="0"/>
              </a:spcAft>
              <a:buSzPts val="3078"/>
              <a:buChar char="•"/>
            </a:pPr>
            <a:r>
              <a:rPr lang="en-US"/>
              <a:t>(Optional) Have an array that contains all the fields that the user must input. Use this array for generic validations like if any field is empty, or is not set, etc. </a:t>
            </a:r>
            <a:endParaRPr/>
          </a:p>
          <a:p>
            <a:pPr marL="914400" lvl="1" indent="-424053" algn="l" rtl="0">
              <a:spcBef>
                <a:spcPts val="0"/>
              </a:spcBef>
              <a:spcAft>
                <a:spcPts val="0"/>
              </a:spcAft>
              <a:buSzPts val="3078"/>
              <a:buChar char="•"/>
            </a:pPr>
            <a:r>
              <a:rPr lang="en-US"/>
              <a:t>Create methods to validate the individual fields.</a:t>
            </a:r>
            <a:endParaRPr/>
          </a:p>
          <a:p>
            <a:pPr marL="914400" lvl="1" indent="-424053" algn="l" rtl="0">
              <a:spcBef>
                <a:spcPts val="0"/>
              </a:spcBef>
              <a:spcAft>
                <a:spcPts val="0"/>
              </a:spcAft>
              <a:buSzPts val="3078"/>
              <a:buChar char="•"/>
            </a:pPr>
            <a:r>
              <a:rPr lang="en-US"/>
              <a:t>Return an error array when all checks are done.</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gd7696d76aa_0_1542"/>
          <p:cNvSpPr txBox="1">
            <a:spLocks noGrp="1"/>
          </p:cNvSpPr>
          <p:nvPr>
            <p:ph type="title"/>
          </p:nvPr>
        </p:nvSpPr>
        <p:spPr>
          <a:xfrm>
            <a:off x="849312" y="204000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Challenge 2: Sets</a:t>
            </a:r>
            <a:endParaRPr sz="4200">
              <a:solidFill>
                <a:srgbClr val="FFCC66"/>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00"/>
        <p:cNvGrpSpPr/>
        <p:nvPr/>
      </p:nvGrpSpPr>
      <p:grpSpPr>
        <a:xfrm>
          <a:off x="0" y="0"/>
          <a:ext cx="0" cy="0"/>
          <a:chOff x="0" y="0"/>
          <a:chExt cx="0" cy="0"/>
        </a:xfrm>
      </p:grpSpPr>
      <p:sp>
        <p:nvSpPr>
          <p:cNvPr id="401" name="Google Shape;401;gd7696d76aa_0_1537"/>
          <p:cNvSpPr txBox="1">
            <a:spLocks noGrp="1"/>
          </p:cNvSpPr>
          <p:nvPr>
            <p:ph type="title"/>
          </p:nvPr>
        </p:nvSpPr>
        <p:spPr>
          <a:xfrm>
            <a:off x="849312" y="36195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Challenges</a:t>
            </a:r>
            <a:endParaRPr/>
          </a:p>
        </p:txBody>
      </p:sp>
      <p:sp>
        <p:nvSpPr>
          <p:cNvPr id="402" name="Google Shape;402;gd7696d76aa_0_1537"/>
          <p:cNvSpPr txBox="1">
            <a:spLocks noGrp="1"/>
          </p:cNvSpPr>
          <p:nvPr>
            <p:ph type="body" idx="1"/>
          </p:nvPr>
        </p:nvSpPr>
        <p:spPr>
          <a:xfrm>
            <a:off x="849312" y="1460500"/>
            <a:ext cx="7445400" cy="3011400"/>
          </a:xfrm>
          <a:prstGeom prst="rect">
            <a:avLst/>
          </a:prstGeom>
        </p:spPr>
        <p:txBody>
          <a:bodyPr spcFirstLastPara="1" wrap="square" lIns="50800" tIns="50800" rIns="50800" bIns="50800" anchor="ctr" anchorCtr="0">
            <a:noAutofit/>
          </a:bodyPr>
          <a:lstStyle/>
          <a:p>
            <a:pPr marL="457200" lvl="0" indent="-424053" algn="l" rtl="0">
              <a:spcBef>
                <a:spcPts val="1313"/>
              </a:spcBef>
              <a:spcAft>
                <a:spcPts val="0"/>
              </a:spcAft>
              <a:buSzPts val="3078"/>
              <a:buChar char="•"/>
            </a:pPr>
            <a:r>
              <a:rPr lang="en-US"/>
              <a:t>You need to implement a class named Set. </a:t>
            </a:r>
            <a:endParaRPr/>
          </a:p>
          <a:p>
            <a:pPr marL="457200" lvl="0" indent="-424053" algn="l" rtl="0">
              <a:spcBef>
                <a:spcPts val="0"/>
              </a:spcBef>
              <a:spcAft>
                <a:spcPts val="0"/>
              </a:spcAft>
              <a:buSzPts val="3078"/>
              <a:buChar char="•"/>
            </a:pPr>
            <a:r>
              <a:rPr lang="en-US"/>
              <a:t>Set will have  -</a:t>
            </a:r>
            <a:endParaRPr/>
          </a:p>
          <a:p>
            <a:pPr marL="914400" lvl="1" indent="-424053" algn="l" rtl="0">
              <a:spcBef>
                <a:spcPts val="0"/>
              </a:spcBef>
              <a:spcAft>
                <a:spcPts val="0"/>
              </a:spcAft>
              <a:buSzPts val="3078"/>
              <a:buChar char="•"/>
            </a:pPr>
            <a:r>
              <a:rPr lang="en-US"/>
              <a:t>A protected array of numbers </a:t>
            </a:r>
            <a:endParaRPr/>
          </a:p>
          <a:p>
            <a:pPr marL="914400" lvl="1" indent="-424053" algn="l" rtl="0">
              <a:spcBef>
                <a:spcPts val="0"/>
              </a:spcBef>
              <a:spcAft>
                <a:spcPts val="0"/>
              </a:spcAft>
              <a:buSzPts val="3078"/>
              <a:buChar char="•"/>
            </a:pPr>
            <a:r>
              <a:rPr lang="en-US"/>
              <a:t>getSet() that returns that array</a:t>
            </a:r>
            <a:endParaRPr/>
          </a:p>
          <a:p>
            <a:pPr marL="914400" lvl="1" indent="-424053" algn="l" rtl="0">
              <a:spcBef>
                <a:spcPts val="0"/>
              </a:spcBef>
              <a:spcAft>
                <a:spcPts val="0"/>
              </a:spcAft>
              <a:buSzPts val="3078"/>
              <a:buChar char="•"/>
            </a:pPr>
            <a:r>
              <a:rPr lang="en-US"/>
              <a:t>exists($n) returns true if $n exists in the set. </a:t>
            </a:r>
            <a:endParaRPr/>
          </a:p>
          <a:p>
            <a:pPr marL="914400" lvl="1" indent="-424053" algn="l" rtl="0">
              <a:spcBef>
                <a:spcPts val="0"/>
              </a:spcBef>
              <a:spcAft>
                <a:spcPts val="0"/>
              </a:spcAft>
              <a:buSzPts val="3078"/>
              <a:buChar char="•"/>
            </a:pPr>
            <a:r>
              <a:rPr lang="en-US"/>
              <a:t>addNumber($n) that adds $n to the set if it does not already exist in the set.</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gd7696d76aa_0_1546"/>
          <p:cNvSpPr txBox="1">
            <a:spLocks noGrp="1"/>
          </p:cNvSpPr>
          <p:nvPr>
            <p:ph type="title"/>
          </p:nvPr>
        </p:nvSpPr>
        <p:spPr>
          <a:xfrm>
            <a:off x="849312" y="36195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Challenges</a:t>
            </a:r>
            <a:endParaRPr/>
          </a:p>
        </p:txBody>
      </p:sp>
      <p:sp>
        <p:nvSpPr>
          <p:cNvPr id="408" name="Google Shape;408;gd7696d76aa_0_1546"/>
          <p:cNvSpPr txBox="1">
            <a:spLocks noGrp="1"/>
          </p:cNvSpPr>
          <p:nvPr>
            <p:ph type="body" idx="1"/>
          </p:nvPr>
        </p:nvSpPr>
        <p:spPr>
          <a:xfrm>
            <a:off x="849312" y="1460500"/>
            <a:ext cx="7445400" cy="3011400"/>
          </a:xfrm>
          <a:prstGeom prst="rect">
            <a:avLst/>
          </a:prstGeom>
        </p:spPr>
        <p:txBody>
          <a:bodyPr spcFirstLastPara="1" wrap="square" lIns="50800" tIns="50800" rIns="50800" bIns="50800" anchor="ctr" anchorCtr="0">
            <a:noAutofit/>
          </a:bodyPr>
          <a:lstStyle/>
          <a:p>
            <a:pPr marL="457200" lvl="0" indent="-424053" algn="l" rtl="0">
              <a:spcBef>
                <a:spcPts val="1313"/>
              </a:spcBef>
              <a:spcAft>
                <a:spcPts val="0"/>
              </a:spcAft>
              <a:buSzPts val="3078"/>
              <a:buChar char="•"/>
            </a:pPr>
            <a:r>
              <a:rPr lang="en-US"/>
              <a:t>Set will have  (continued) -</a:t>
            </a:r>
            <a:endParaRPr/>
          </a:p>
          <a:p>
            <a:pPr marL="914400" lvl="1" indent="-424053" algn="l" rtl="0">
              <a:spcBef>
                <a:spcPts val="0"/>
              </a:spcBef>
              <a:spcAft>
                <a:spcPts val="0"/>
              </a:spcAft>
              <a:buSzPts val="3078"/>
              <a:buChar char="•"/>
            </a:pPr>
            <a:r>
              <a:rPr lang="en-US"/>
              <a:t>remove($n) removes $n from the set if it exists and returns true. If the number does not exist, it returns false.</a:t>
            </a:r>
            <a:endParaRPr/>
          </a:p>
          <a:p>
            <a:pPr marL="914400" lvl="1" indent="-424053" algn="l" rtl="0">
              <a:spcBef>
                <a:spcPts val="0"/>
              </a:spcBef>
              <a:spcAft>
                <a:spcPts val="0"/>
              </a:spcAft>
              <a:buSzPts val="3078"/>
              <a:buChar char="•"/>
            </a:pPr>
            <a:r>
              <a:rPr lang="en-US"/>
              <a:t>Union($set2) returns a new set that is the union of the first two set</a:t>
            </a:r>
            <a:endParaRPr/>
          </a:p>
          <a:p>
            <a:pPr marL="914400" lvl="1" indent="-424053" algn="l" rtl="0">
              <a:spcBef>
                <a:spcPts val="0"/>
              </a:spcBef>
              <a:spcAft>
                <a:spcPts val="0"/>
              </a:spcAft>
              <a:buSzPts val="3078"/>
              <a:buChar char="•"/>
            </a:pPr>
            <a:r>
              <a:rPr lang="en-US"/>
              <a:t>Intersection($set2) returns a new set that is the intersection of the two sets</a:t>
            </a:r>
            <a:endParaRPr/>
          </a:p>
          <a:p>
            <a:pPr marL="914400" lvl="1" indent="-424053" algn="l" rtl="0">
              <a:spcBef>
                <a:spcPts val="0"/>
              </a:spcBef>
              <a:spcAft>
                <a:spcPts val="0"/>
              </a:spcAft>
              <a:buSzPts val="3078"/>
              <a:buChar char="•"/>
            </a:pPr>
            <a:r>
              <a:rPr lang="en-US"/>
              <a:t>printSet() that returns an HTML string to display it in browser.</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12"/>
        <p:cNvGrpSpPr/>
        <p:nvPr/>
      </p:nvGrpSpPr>
      <p:grpSpPr>
        <a:xfrm>
          <a:off x="0" y="0"/>
          <a:ext cx="0" cy="0"/>
          <a:chOff x="0" y="0"/>
          <a:chExt cx="0" cy="0"/>
        </a:xfrm>
      </p:grpSpPr>
      <p:sp>
        <p:nvSpPr>
          <p:cNvPr id="413" name="Google Shape;413;gd7696d76aa_0_1551"/>
          <p:cNvSpPr txBox="1">
            <a:spLocks noGrp="1"/>
          </p:cNvSpPr>
          <p:nvPr>
            <p:ph type="title"/>
          </p:nvPr>
        </p:nvSpPr>
        <p:spPr>
          <a:xfrm>
            <a:off x="849312" y="36195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Challenges</a:t>
            </a:r>
            <a:endParaRPr/>
          </a:p>
        </p:txBody>
      </p:sp>
      <p:sp>
        <p:nvSpPr>
          <p:cNvPr id="414" name="Google Shape;414;gd7696d76aa_0_1551"/>
          <p:cNvSpPr txBox="1">
            <a:spLocks noGrp="1"/>
          </p:cNvSpPr>
          <p:nvPr>
            <p:ph type="body" idx="1"/>
          </p:nvPr>
        </p:nvSpPr>
        <p:spPr>
          <a:xfrm>
            <a:off x="849312" y="1460500"/>
            <a:ext cx="7445400" cy="3011400"/>
          </a:xfrm>
          <a:prstGeom prst="rect">
            <a:avLst/>
          </a:prstGeom>
        </p:spPr>
        <p:txBody>
          <a:bodyPr spcFirstLastPara="1" wrap="square" lIns="50800" tIns="50800" rIns="50800" bIns="50800" anchor="ctr" anchorCtr="0">
            <a:noAutofit/>
          </a:bodyPr>
          <a:lstStyle/>
          <a:p>
            <a:pPr marL="914400" lvl="1" indent="-342900" algn="l" rtl="0">
              <a:spcBef>
                <a:spcPts val="1313"/>
              </a:spcBef>
              <a:spcAft>
                <a:spcPts val="0"/>
              </a:spcAft>
              <a:buSzPts val="1800"/>
              <a:buFont typeface="Lato"/>
              <a:buChar char="•"/>
            </a:pPr>
            <a:r>
              <a:rPr lang="en-US" sz="1800">
                <a:latin typeface="Lato"/>
                <a:ea typeface="Lato"/>
                <a:cs typeface="Lato"/>
                <a:sym typeface="Lato"/>
              </a:rPr>
              <a:t>Set will have  (continued) -minus($set2) - returns a new set having the elements of set1 minus the matching ones from set2. </a:t>
            </a:r>
            <a:endParaRPr sz="1800">
              <a:latin typeface="Lato"/>
              <a:ea typeface="Lato"/>
              <a:cs typeface="Lato"/>
              <a:sym typeface="Lato"/>
            </a:endParaRPr>
          </a:p>
          <a:p>
            <a:pPr marL="914400" lvl="1" indent="-342900" algn="l" rtl="0">
              <a:spcBef>
                <a:spcPts val="1313"/>
              </a:spcBef>
              <a:spcAft>
                <a:spcPts val="0"/>
              </a:spcAft>
              <a:buSzPts val="1800"/>
              <a:buFont typeface="Lato"/>
              <a:buChar char="•"/>
            </a:pPr>
            <a:r>
              <a:rPr lang="en-US" sz="1800">
                <a:latin typeface="Lato"/>
                <a:ea typeface="Lato"/>
                <a:cs typeface="Lato"/>
                <a:sym typeface="Lato"/>
              </a:rPr>
              <a:t>Hardcode at least three sets in a php file. Or write code to generate them randomly</a:t>
            </a:r>
            <a:endParaRPr sz="1800">
              <a:latin typeface="Lato"/>
              <a:ea typeface="Lato"/>
              <a:cs typeface="Lato"/>
              <a:sym typeface="Lato"/>
            </a:endParaRPr>
          </a:p>
          <a:p>
            <a:pPr marL="914400" lvl="1" indent="-342900" algn="l" rtl="0">
              <a:spcBef>
                <a:spcPts val="1313"/>
              </a:spcBef>
              <a:spcAft>
                <a:spcPts val="0"/>
              </a:spcAft>
              <a:buSzPts val="1800"/>
              <a:buFont typeface="Lato"/>
              <a:buChar char="•"/>
            </a:pPr>
            <a:r>
              <a:rPr lang="en-US" sz="1800">
                <a:latin typeface="Lato"/>
                <a:ea typeface="Lato"/>
                <a:cs typeface="Lato"/>
                <a:sym typeface="Lato"/>
              </a:rPr>
              <a:t> What the users will see -</a:t>
            </a:r>
            <a:endParaRPr sz="1800">
              <a:latin typeface="Lato"/>
              <a:ea typeface="Lato"/>
              <a:cs typeface="Lato"/>
              <a:sym typeface="Lato"/>
            </a:endParaRPr>
          </a:p>
          <a:p>
            <a:pPr marL="1371600" lvl="2" indent="-342900" algn="l" rtl="0">
              <a:spcBef>
                <a:spcPts val="1313"/>
              </a:spcBef>
              <a:spcAft>
                <a:spcPts val="0"/>
              </a:spcAft>
              <a:buSzPts val="1800"/>
              <a:buFont typeface="Lato"/>
              <a:buChar char="•"/>
            </a:pPr>
            <a:r>
              <a:rPr lang="en-US" sz="1800">
                <a:latin typeface="Lato"/>
                <a:ea typeface="Lato"/>
                <a:cs typeface="Lato"/>
                <a:sym typeface="Lato"/>
              </a:rPr>
              <a:t>Users will a drop down menus to select one of the predefined sets.</a:t>
            </a:r>
            <a:endParaRPr sz="1800">
              <a:latin typeface="Lato"/>
              <a:ea typeface="Lato"/>
              <a:cs typeface="Lato"/>
              <a:sym typeface="Lato"/>
            </a:endParaRPr>
          </a:p>
          <a:p>
            <a:pPr marL="1371600" lvl="2" indent="-342900" algn="l" rtl="0">
              <a:spcBef>
                <a:spcPts val="1313"/>
              </a:spcBef>
              <a:spcAft>
                <a:spcPts val="1000"/>
              </a:spcAft>
              <a:buSzPts val="1800"/>
              <a:buFont typeface="Lato"/>
              <a:buChar char="•"/>
            </a:pPr>
            <a:r>
              <a:rPr lang="en-US" sz="1800">
                <a:latin typeface="Lato"/>
                <a:ea typeface="Lato"/>
                <a:cs typeface="Lato"/>
                <a:sym typeface="Lato"/>
              </a:rPr>
              <a:t>Another drop down menu to select which operation the user would like to perform.</a:t>
            </a:r>
            <a:endParaRPr sz="1800">
              <a:latin typeface="Lato"/>
              <a:ea typeface="Lato"/>
              <a:cs typeface="Lato"/>
              <a:sym typeface="Lato"/>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18"/>
        <p:cNvGrpSpPr/>
        <p:nvPr/>
      </p:nvGrpSpPr>
      <p:grpSpPr>
        <a:xfrm>
          <a:off x="0" y="0"/>
          <a:ext cx="0" cy="0"/>
          <a:chOff x="0" y="0"/>
          <a:chExt cx="0" cy="0"/>
        </a:xfrm>
      </p:grpSpPr>
      <p:sp>
        <p:nvSpPr>
          <p:cNvPr id="419" name="Google Shape;419;gd7696d76aa_0_1556"/>
          <p:cNvSpPr txBox="1">
            <a:spLocks noGrp="1"/>
          </p:cNvSpPr>
          <p:nvPr>
            <p:ph type="title"/>
          </p:nvPr>
        </p:nvSpPr>
        <p:spPr>
          <a:xfrm>
            <a:off x="849312" y="36195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Challenges</a:t>
            </a:r>
            <a:endParaRPr/>
          </a:p>
        </p:txBody>
      </p:sp>
      <p:sp>
        <p:nvSpPr>
          <p:cNvPr id="420" name="Google Shape;420;gd7696d76aa_0_1556"/>
          <p:cNvSpPr txBox="1">
            <a:spLocks noGrp="1"/>
          </p:cNvSpPr>
          <p:nvPr>
            <p:ph type="body" idx="1"/>
          </p:nvPr>
        </p:nvSpPr>
        <p:spPr>
          <a:xfrm>
            <a:off x="849312" y="1460500"/>
            <a:ext cx="7445400" cy="3011400"/>
          </a:xfrm>
          <a:prstGeom prst="rect">
            <a:avLst/>
          </a:prstGeom>
        </p:spPr>
        <p:txBody>
          <a:bodyPr spcFirstLastPara="1" wrap="square" lIns="50800" tIns="50800" rIns="50800" bIns="50800" anchor="ctr" anchorCtr="0">
            <a:noAutofit/>
          </a:bodyPr>
          <a:lstStyle/>
          <a:p>
            <a:pPr marL="914400" lvl="1" indent="-342900" algn="l" rtl="0">
              <a:spcBef>
                <a:spcPts val="1313"/>
              </a:spcBef>
              <a:spcAft>
                <a:spcPts val="0"/>
              </a:spcAft>
              <a:buSzPts val="1800"/>
              <a:buFont typeface="Lato"/>
              <a:buChar char="•"/>
            </a:pPr>
            <a:r>
              <a:rPr lang="en-US" sz="1800">
                <a:latin typeface="Lato"/>
                <a:ea typeface="Lato"/>
                <a:cs typeface="Lato"/>
                <a:sym typeface="Lato"/>
              </a:rPr>
              <a:t> What the users will see (continued) -</a:t>
            </a:r>
            <a:endParaRPr sz="1800">
              <a:latin typeface="Lato"/>
              <a:ea typeface="Lato"/>
              <a:cs typeface="Lato"/>
              <a:sym typeface="Lato"/>
            </a:endParaRPr>
          </a:p>
          <a:p>
            <a:pPr marL="1371600" lvl="2" indent="-342900" algn="l" rtl="0">
              <a:spcBef>
                <a:spcPts val="1313"/>
              </a:spcBef>
              <a:spcAft>
                <a:spcPts val="0"/>
              </a:spcAft>
              <a:buSzPts val="1800"/>
              <a:buFont typeface="Lato"/>
              <a:buChar char="•"/>
            </a:pPr>
            <a:r>
              <a:rPr lang="en-US" sz="1800">
                <a:latin typeface="Lato"/>
                <a:ea typeface="Lato"/>
                <a:cs typeface="Lato"/>
                <a:sym typeface="Lato"/>
              </a:rPr>
              <a:t>Users will a drop down menus to select one of the predefined sets.</a:t>
            </a:r>
            <a:endParaRPr sz="1800">
              <a:latin typeface="Lato"/>
              <a:ea typeface="Lato"/>
              <a:cs typeface="Lato"/>
              <a:sym typeface="Lato"/>
            </a:endParaRPr>
          </a:p>
          <a:p>
            <a:pPr marL="1371600" lvl="2" indent="-342900" algn="l" rtl="0">
              <a:spcBef>
                <a:spcPts val="1313"/>
              </a:spcBef>
              <a:spcAft>
                <a:spcPts val="0"/>
              </a:spcAft>
              <a:buSzPts val="1800"/>
              <a:buFont typeface="Lato"/>
              <a:buChar char="•"/>
            </a:pPr>
            <a:r>
              <a:rPr lang="en-US" sz="1800">
                <a:latin typeface="Lato"/>
                <a:ea typeface="Lato"/>
                <a:cs typeface="Lato"/>
                <a:sym typeface="Lato"/>
              </a:rPr>
              <a:t>Another drop down menu to select which operation the user would like to perform.</a:t>
            </a:r>
            <a:endParaRPr sz="1800">
              <a:latin typeface="Lato"/>
              <a:ea typeface="Lato"/>
              <a:cs typeface="Lato"/>
              <a:sym typeface="Lato"/>
            </a:endParaRPr>
          </a:p>
          <a:p>
            <a:pPr marL="1371600" lvl="2" indent="-342900" algn="l" rtl="0">
              <a:spcBef>
                <a:spcPts val="1313"/>
              </a:spcBef>
              <a:spcAft>
                <a:spcPts val="1000"/>
              </a:spcAft>
              <a:buSzPts val="1800"/>
              <a:buFont typeface="Lato"/>
              <a:buChar char="•"/>
            </a:pPr>
            <a:r>
              <a:rPr lang="en-US" sz="1800">
                <a:latin typeface="Lato"/>
                <a:ea typeface="Lato"/>
                <a:cs typeface="Lato"/>
                <a:sym typeface="Lato"/>
              </a:rPr>
              <a:t>Some operations are on one set only. Like adding or removing numbers. Other are on two sets, like union and intersection. So you can add another drop down menu to either select another set, or to input a number as appropriate. </a:t>
            </a:r>
            <a:endParaRPr sz="1800">
              <a:latin typeface="Lato"/>
              <a:ea typeface="Lato"/>
              <a:cs typeface="Lato"/>
              <a:sym typeface="Lato"/>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gd7696d76aa_0_1561"/>
          <p:cNvSpPr txBox="1">
            <a:spLocks noGrp="1"/>
          </p:cNvSpPr>
          <p:nvPr>
            <p:ph type="title"/>
          </p:nvPr>
        </p:nvSpPr>
        <p:spPr>
          <a:xfrm>
            <a:off x="849312" y="36195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Challenges</a:t>
            </a:r>
            <a:endParaRPr/>
          </a:p>
        </p:txBody>
      </p:sp>
      <p:sp>
        <p:nvSpPr>
          <p:cNvPr id="426" name="Google Shape;426;gd7696d76aa_0_1561"/>
          <p:cNvSpPr txBox="1">
            <a:spLocks noGrp="1"/>
          </p:cNvSpPr>
          <p:nvPr>
            <p:ph type="body" idx="1"/>
          </p:nvPr>
        </p:nvSpPr>
        <p:spPr>
          <a:xfrm>
            <a:off x="849312" y="1460500"/>
            <a:ext cx="7445400" cy="3011400"/>
          </a:xfrm>
          <a:prstGeom prst="rect">
            <a:avLst/>
          </a:prstGeom>
        </p:spPr>
        <p:txBody>
          <a:bodyPr spcFirstLastPara="1" wrap="square" lIns="50800" tIns="50800" rIns="50800" bIns="50800" anchor="ctr" anchorCtr="0">
            <a:noAutofit/>
          </a:bodyPr>
          <a:lstStyle/>
          <a:p>
            <a:pPr marL="914400" lvl="1" indent="-342900" algn="l" rtl="0">
              <a:spcBef>
                <a:spcPts val="1313"/>
              </a:spcBef>
              <a:spcAft>
                <a:spcPts val="0"/>
              </a:spcAft>
              <a:buSzPts val="1800"/>
              <a:buFont typeface="Lato"/>
              <a:buChar char="•"/>
            </a:pPr>
            <a:r>
              <a:rPr lang="en-US" sz="1800">
                <a:latin typeface="Lato"/>
                <a:ea typeface="Lato"/>
                <a:cs typeface="Lato"/>
                <a:sym typeface="Lato"/>
              </a:rPr>
              <a:t> What the users will see (continued) -</a:t>
            </a:r>
            <a:endParaRPr sz="1800">
              <a:latin typeface="Lato"/>
              <a:ea typeface="Lato"/>
              <a:cs typeface="Lato"/>
              <a:sym typeface="Lato"/>
            </a:endParaRPr>
          </a:p>
          <a:p>
            <a:pPr marL="1371600" lvl="2" indent="-342900" algn="l" rtl="0">
              <a:spcBef>
                <a:spcPts val="1313"/>
              </a:spcBef>
              <a:spcAft>
                <a:spcPts val="0"/>
              </a:spcAft>
              <a:buSzPts val="1800"/>
              <a:buFont typeface="Lato"/>
              <a:buChar char="•"/>
            </a:pPr>
            <a:r>
              <a:rPr lang="en-US" sz="1800">
                <a:latin typeface="Lato"/>
                <a:ea typeface="Lato"/>
                <a:cs typeface="Lato"/>
                <a:sym typeface="Lato"/>
              </a:rPr>
              <a:t>Alternatively, you can separate these two types of operations in two different pages. Or you can come up with your own solution.</a:t>
            </a:r>
            <a:endParaRPr sz="1800">
              <a:latin typeface="Lato"/>
              <a:ea typeface="Lato"/>
              <a:cs typeface="Lato"/>
              <a:sym typeface="Lato"/>
            </a:endParaRPr>
          </a:p>
          <a:p>
            <a:pPr marL="1371600" lvl="2" indent="-342900" algn="l" rtl="0">
              <a:spcBef>
                <a:spcPts val="1313"/>
              </a:spcBef>
              <a:spcAft>
                <a:spcPts val="0"/>
              </a:spcAft>
              <a:buSzPts val="1800"/>
              <a:buFont typeface="Lato"/>
              <a:buChar char="•"/>
            </a:pPr>
            <a:r>
              <a:rPr lang="en-US" sz="1800">
                <a:latin typeface="Lato"/>
                <a:ea typeface="Lato"/>
                <a:cs typeface="Lato"/>
                <a:sym typeface="Lato"/>
              </a:rPr>
              <a:t>Pressing submit will show the result of operation. </a:t>
            </a:r>
            <a:endParaRPr sz="1800">
              <a:latin typeface="Lato"/>
              <a:ea typeface="Lato"/>
              <a:cs typeface="Lato"/>
              <a:sym typeface="Lato"/>
            </a:endParaRPr>
          </a:p>
          <a:p>
            <a:pPr marL="1371600" lvl="2" indent="-342900" algn="l" rtl="0">
              <a:spcBef>
                <a:spcPts val="1313"/>
              </a:spcBef>
              <a:spcAft>
                <a:spcPts val="0"/>
              </a:spcAft>
              <a:buSzPts val="1800"/>
              <a:buFont typeface="Lato"/>
              <a:buChar char="•"/>
            </a:pPr>
            <a:r>
              <a:rPr lang="en-US" sz="1800">
                <a:latin typeface="Lato"/>
                <a:ea typeface="Lato"/>
                <a:cs typeface="Lato"/>
                <a:sym typeface="Lato"/>
              </a:rPr>
              <a:t>The predefined sets must be showing all the time in the page.</a:t>
            </a:r>
            <a:endParaRPr sz="1800">
              <a:latin typeface="Lato"/>
              <a:ea typeface="Lato"/>
              <a:cs typeface="Lato"/>
              <a:sym typeface="Lato"/>
            </a:endParaRPr>
          </a:p>
          <a:p>
            <a:pPr marL="914400" lvl="1" indent="-342900" algn="l" rtl="0">
              <a:spcBef>
                <a:spcPts val="1313"/>
              </a:spcBef>
              <a:spcAft>
                <a:spcPts val="1000"/>
              </a:spcAft>
              <a:buSzPts val="1800"/>
              <a:buFont typeface="Lato"/>
              <a:buChar char="•"/>
            </a:pPr>
            <a:r>
              <a:rPr lang="en-US" sz="1800">
                <a:latin typeface="Lato"/>
                <a:ea typeface="Lato"/>
                <a:cs typeface="Lato"/>
                <a:sym typeface="Lato"/>
              </a:rPr>
              <a:t>You don’t have to store the result of each operation. No need to maintain state or persist data in sessions or databases. </a:t>
            </a:r>
            <a:endParaRPr sz="1800">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gd7696d76aa_0_1154"/>
          <p:cNvSpPr txBox="1">
            <a:spLocks noGrp="1"/>
          </p:cNvSpPr>
          <p:nvPr>
            <p:ph type="title"/>
          </p:nvPr>
        </p:nvSpPr>
        <p:spPr>
          <a:xfrm>
            <a:off x="1303800" y="598575"/>
            <a:ext cx="7030500" cy="6423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Intro to OOP</a:t>
            </a:r>
            <a:endParaRPr sz="4200">
              <a:solidFill>
                <a:srgbClr val="FFCC66"/>
              </a:solidFill>
            </a:endParaRPr>
          </a:p>
        </p:txBody>
      </p:sp>
      <p:sp>
        <p:nvSpPr>
          <p:cNvPr id="69" name="Google Shape;69;gd7696d76aa_0_1154"/>
          <p:cNvSpPr txBox="1">
            <a:spLocks noGrp="1"/>
          </p:cNvSpPr>
          <p:nvPr>
            <p:ph type="body" idx="1"/>
          </p:nvPr>
        </p:nvSpPr>
        <p:spPr>
          <a:xfrm>
            <a:off x="1303800" y="1316025"/>
            <a:ext cx="7255200" cy="1789500"/>
          </a:xfrm>
          <a:prstGeom prst="rect">
            <a:avLst/>
          </a:prstGeom>
        </p:spPr>
        <p:txBody>
          <a:bodyPr spcFirstLastPara="1" wrap="square" lIns="50800" tIns="50800" rIns="50800" bIns="50800" anchor="ctr" anchorCtr="0">
            <a:noAutofit/>
          </a:bodyPr>
          <a:lstStyle/>
          <a:p>
            <a:pPr marL="457200" lvl="0" indent="-342900" algn="just" rtl="0">
              <a:spcBef>
                <a:spcPts val="1000"/>
              </a:spcBef>
              <a:spcAft>
                <a:spcPts val="0"/>
              </a:spcAft>
              <a:buClr>
                <a:srgbClr val="FFFFFF"/>
              </a:buClr>
              <a:buSzPts val="1800"/>
              <a:buChar char="•"/>
            </a:pPr>
            <a:r>
              <a:rPr lang="en-US" sz="1800">
                <a:solidFill>
                  <a:srgbClr val="FFFFFF"/>
                </a:solidFill>
              </a:rPr>
              <a:t>And we also want to be able to write a short introduction about them based on this data, and get them to say hello. </a:t>
            </a:r>
            <a:endParaRPr sz="1800">
              <a:solidFill>
                <a:srgbClr val="FFFFFF"/>
              </a:solidFill>
            </a:endParaRPr>
          </a:p>
          <a:p>
            <a:pPr marL="457200" lvl="0" indent="-342900" algn="just" rtl="0">
              <a:spcBef>
                <a:spcPts val="1000"/>
              </a:spcBef>
              <a:spcAft>
                <a:spcPts val="1000"/>
              </a:spcAft>
              <a:buClr>
                <a:srgbClr val="FFFFFF"/>
              </a:buClr>
              <a:buSzPts val="1800"/>
              <a:buChar char="•"/>
            </a:pPr>
            <a:r>
              <a:rPr lang="en-US" sz="1800">
                <a:solidFill>
                  <a:srgbClr val="FFFFFF"/>
                </a:solidFill>
              </a:rPr>
              <a:t>This is known as </a:t>
            </a:r>
            <a:r>
              <a:rPr lang="en-US" sz="1800" b="1">
                <a:solidFill>
                  <a:srgbClr val="FFFFFF"/>
                </a:solidFill>
              </a:rPr>
              <a:t>abstraction </a:t>
            </a:r>
            <a:r>
              <a:rPr lang="en-US" sz="1800">
                <a:solidFill>
                  <a:srgbClr val="FFFFFF"/>
                </a:solidFill>
              </a:rPr>
              <a:t>— creating a simple model of a more complex thing, which represents its most important aspects in a way that is easy to work with for our program's purposes.</a:t>
            </a:r>
            <a:endParaRPr sz="1800">
              <a:solidFill>
                <a:srgbClr val="FFFFFF"/>
              </a:solidFill>
            </a:endParaRPr>
          </a:p>
        </p:txBody>
      </p:sp>
      <p:pic>
        <p:nvPicPr>
          <p:cNvPr id="70" name="Google Shape;70;gd7696d76aa_0_1154"/>
          <p:cNvPicPr preferRelativeResize="0"/>
          <p:nvPr/>
        </p:nvPicPr>
        <p:blipFill>
          <a:blip r:embed="rId3">
            <a:alphaModFix/>
          </a:blip>
          <a:stretch>
            <a:fillRect/>
          </a:stretch>
        </p:blipFill>
        <p:spPr>
          <a:xfrm>
            <a:off x="2331625" y="3180677"/>
            <a:ext cx="5199534" cy="178945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39"/>
          <p:cNvSpPr txBox="1">
            <a:spLocks noGrp="1"/>
          </p:cNvSpPr>
          <p:nvPr>
            <p:ph type="title"/>
          </p:nvPr>
        </p:nvSpPr>
        <p:spPr>
          <a:xfrm>
            <a:off x="1222375" y="439737"/>
            <a:ext cx="6699250" cy="46355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FFCC66"/>
              </a:buClr>
              <a:buSzPts val="2500"/>
              <a:buFont typeface="Gill Sans"/>
              <a:buNone/>
            </a:pPr>
            <a:r>
              <a:rPr lang="en-US" sz="2500" b="0" i="0" u="none">
                <a:solidFill>
                  <a:srgbClr val="FFCC66"/>
                </a:solidFill>
                <a:latin typeface="Gill Sans"/>
                <a:ea typeface="Gill Sans"/>
                <a:cs typeface="Gill Sans"/>
                <a:sym typeface="Gill Sans"/>
              </a:rPr>
              <a:t>Acknowledgements / Contributions</a:t>
            </a:r>
            <a:endParaRPr/>
          </a:p>
        </p:txBody>
      </p:sp>
      <p:pic>
        <p:nvPicPr>
          <p:cNvPr id="432" name="Google Shape;432;p39" descr="CCby.png"/>
          <p:cNvPicPr preferRelativeResize="0"/>
          <p:nvPr/>
        </p:nvPicPr>
        <p:blipFill rotWithShape="1">
          <a:blip r:embed="rId3">
            <a:alphaModFix/>
          </a:blip>
          <a:srcRect/>
          <a:stretch/>
        </p:blipFill>
        <p:spPr>
          <a:xfrm>
            <a:off x="7542212" y="517525"/>
            <a:ext cx="996950" cy="376237"/>
          </a:xfrm>
          <a:prstGeom prst="rect">
            <a:avLst/>
          </a:prstGeom>
          <a:noFill/>
          <a:ln>
            <a:noFill/>
          </a:ln>
        </p:spPr>
      </p:pic>
      <p:sp>
        <p:nvSpPr>
          <p:cNvPr id="433" name="Google Shape;433;p39"/>
          <p:cNvSpPr txBox="1"/>
          <p:nvPr/>
        </p:nvSpPr>
        <p:spPr>
          <a:xfrm>
            <a:off x="676275" y="1117600"/>
            <a:ext cx="3625850" cy="3125787"/>
          </a:xfrm>
          <a:prstGeom prst="rect">
            <a:avLst/>
          </a:prstGeom>
          <a:noFill/>
          <a:ln>
            <a:noFill/>
          </a:ln>
        </p:spPr>
        <p:txBody>
          <a:bodyPr spcFirstLastPara="1" wrap="square" lIns="48125" tIns="24050" rIns="48125" bIns="24050" anchor="t" anchorCtr="0">
            <a:spAutoFit/>
          </a:bodyPr>
          <a:lstStyle/>
          <a:p>
            <a:pPr marL="0" marR="0" lvl="0" indent="0" algn="l" rtl="0">
              <a:lnSpc>
                <a:spcPct val="100000"/>
              </a:lnSpc>
              <a:spcBef>
                <a:spcPts val="0"/>
              </a:spcBef>
              <a:spcAft>
                <a:spcPts val="0"/>
              </a:spcAft>
              <a:buClr>
                <a:schemeClr val="lt1"/>
              </a:buClr>
              <a:buSzPts val="1000"/>
              <a:buFont typeface="Gill Sans"/>
              <a:buNone/>
            </a:pPr>
            <a:r>
              <a:rPr lang="en-US" sz="1000" b="0" i="0" u="none">
                <a:solidFill>
                  <a:schemeClr val="lt1"/>
                </a:solidFill>
                <a:latin typeface="Gill Sans"/>
                <a:ea typeface="Gill Sans"/>
                <a:cs typeface="Gill Sans"/>
                <a:sym typeface="Gill Sans"/>
              </a:rPr>
              <a:t>These slides are Copyright 2010-  Charles R. Severance (www.dr-chuck.com) as part of www.wa4e.com and made available under a Creative Commons Attribution 4.0 License.  Please maintain this last slide in all copies of the document to comply with the attribution requirements of the license.  If you make a change, feel free to add your name and organization to the list of contributors on this page as you republish the materials.</a:t>
            </a:r>
            <a:endParaRPr/>
          </a:p>
          <a:p>
            <a:pPr marL="0" marR="0" lvl="0" indent="0" algn="l"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l" rtl="0">
              <a:lnSpc>
                <a:spcPct val="100000"/>
              </a:lnSpc>
              <a:spcBef>
                <a:spcPts val="0"/>
              </a:spcBef>
              <a:spcAft>
                <a:spcPts val="0"/>
              </a:spcAft>
              <a:buClr>
                <a:schemeClr val="lt1"/>
              </a:buClr>
              <a:buSzPts val="1000"/>
              <a:buFont typeface="Gill Sans"/>
              <a:buNone/>
            </a:pPr>
            <a:r>
              <a:rPr lang="en-US" sz="1000" b="0" i="0" u="none">
                <a:solidFill>
                  <a:schemeClr val="lt1"/>
                </a:solidFill>
                <a:latin typeface="Gill Sans"/>
                <a:ea typeface="Gill Sans"/>
                <a:cs typeface="Gill Sans"/>
                <a:sym typeface="Gill Sans"/>
              </a:rPr>
              <a:t>Initial Development: Charles Severance, University of Michigan School of Information</a:t>
            </a:r>
            <a:endParaRPr/>
          </a:p>
          <a:p>
            <a:pPr marL="0" marR="0" lvl="0" indent="0" algn="l"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l" rtl="0">
              <a:lnSpc>
                <a:spcPct val="100000"/>
              </a:lnSpc>
              <a:spcBef>
                <a:spcPts val="0"/>
              </a:spcBef>
              <a:spcAft>
                <a:spcPts val="0"/>
              </a:spcAft>
              <a:buClr>
                <a:srgbClr val="FFCC66"/>
              </a:buClr>
              <a:buSzPts val="1000"/>
              <a:buFont typeface="Gill Sans"/>
              <a:buNone/>
            </a:pPr>
            <a:r>
              <a:rPr lang="en-US" sz="1000" b="0" i="0" u="none">
                <a:solidFill>
                  <a:srgbClr val="FFCC66"/>
                </a:solidFill>
                <a:latin typeface="Gill Sans"/>
                <a:ea typeface="Gill Sans"/>
                <a:cs typeface="Gill Sans"/>
                <a:sym typeface="Gill Sans"/>
              </a:rPr>
              <a:t>Insert new Contributors and Translators here including names and dates</a:t>
            </a:r>
            <a:endParaRPr/>
          </a:p>
          <a:p>
            <a:pPr marL="0" marR="0" lvl="0" indent="0" algn="l" rtl="0">
              <a:lnSpc>
                <a:spcPct val="100000"/>
              </a:lnSpc>
              <a:spcBef>
                <a:spcPts val="0"/>
              </a:spcBef>
              <a:spcAft>
                <a:spcPts val="0"/>
              </a:spcAft>
              <a:buClr>
                <a:srgbClr val="FFFFFF"/>
              </a:buClr>
              <a:buSzPts val="1000"/>
              <a:buFont typeface="Gill Sans"/>
              <a:buNone/>
            </a:pPr>
            <a:endParaRPr sz="1000" b="0" i="0" u="none">
              <a:solidFill>
                <a:srgbClr val="7575D1"/>
              </a:solidFill>
              <a:latin typeface="Gill Sans"/>
              <a:ea typeface="Gill Sans"/>
              <a:cs typeface="Gill Sans"/>
              <a:sym typeface="Gill Sans"/>
            </a:endParaRPr>
          </a:p>
          <a:p>
            <a:pPr marL="0" marR="0" lvl="0" indent="0" algn="l" rtl="0">
              <a:lnSpc>
                <a:spcPct val="100000"/>
              </a:lnSpc>
              <a:spcBef>
                <a:spcPts val="0"/>
              </a:spcBef>
              <a:spcAft>
                <a:spcPts val="0"/>
              </a:spcAft>
              <a:buClr>
                <a:srgbClr val="FFFFFF"/>
              </a:buClr>
              <a:buSzPts val="1000"/>
              <a:buFont typeface="Gill Sans"/>
              <a:buNone/>
            </a:pPr>
            <a:endParaRPr sz="1000" b="0" i="0" u="none">
              <a:solidFill>
                <a:srgbClr val="7575D1"/>
              </a:solidFill>
              <a:latin typeface="Gill Sans"/>
              <a:ea typeface="Gill Sans"/>
              <a:cs typeface="Gill Sans"/>
              <a:sym typeface="Gill Sans"/>
            </a:endParaRPr>
          </a:p>
          <a:p>
            <a:pPr marL="0" marR="0" lvl="0" indent="0" algn="l" rtl="0">
              <a:lnSpc>
                <a:spcPct val="100000"/>
              </a:lnSpc>
              <a:spcBef>
                <a:spcPts val="0"/>
              </a:spcBef>
              <a:spcAft>
                <a:spcPts val="0"/>
              </a:spcAft>
              <a:buClr>
                <a:srgbClr val="FFFFFF"/>
              </a:buClr>
              <a:buSzPts val="1000"/>
              <a:buFont typeface="Gill Sans"/>
              <a:buNone/>
            </a:pPr>
            <a:endParaRPr sz="1000" b="0" i="0" u="none">
              <a:solidFill>
                <a:srgbClr val="7575D1"/>
              </a:solidFill>
              <a:latin typeface="Gill Sans"/>
              <a:ea typeface="Gill Sans"/>
              <a:cs typeface="Gill Sans"/>
              <a:sym typeface="Gill Sans"/>
            </a:endParaRPr>
          </a:p>
          <a:p>
            <a:pPr marL="0" marR="0" lvl="0" indent="0" algn="l" rtl="0">
              <a:lnSpc>
                <a:spcPct val="100000"/>
              </a:lnSpc>
              <a:spcBef>
                <a:spcPts val="0"/>
              </a:spcBef>
              <a:spcAft>
                <a:spcPts val="0"/>
              </a:spcAft>
              <a:buClr>
                <a:srgbClr val="FFFFFF"/>
              </a:buClr>
              <a:buSzPts val="1000"/>
              <a:buFont typeface="Gill Sans"/>
              <a:buNone/>
            </a:pPr>
            <a:endParaRPr sz="1000" b="0" i="0" u="none">
              <a:solidFill>
                <a:srgbClr val="7575D1"/>
              </a:solidFill>
              <a:latin typeface="Gill Sans"/>
              <a:ea typeface="Gill Sans"/>
              <a:cs typeface="Gill Sans"/>
              <a:sym typeface="Gill Sans"/>
            </a:endParaRPr>
          </a:p>
          <a:p>
            <a:pPr marL="0" marR="0" lvl="0" indent="0" algn="l" rtl="0">
              <a:lnSpc>
                <a:spcPct val="100000"/>
              </a:lnSpc>
              <a:spcBef>
                <a:spcPts val="0"/>
              </a:spcBef>
              <a:spcAft>
                <a:spcPts val="0"/>
              </a:spcAft>
              <a:buClr>
                <a:srgbClr val="FFFFFF"/>
              </a:buClr>
              <a:buSzPts val="1000"/>
              <a:buFont typeface="Gill Sans"/>
              <a:buNone/>
            </a:pPr>
            <a:endParaRPr sz="1000" b="0" i="0" u="none">
              <a:solidFill>
                <a:srgbClr val="7575D1"/>
              </a:solidFill>
              <a:latin typeface="Gill Sans"/>
              <a:ea typeface="Gill Sans"/>
              <a:cs typeface="Gill Sans"/>
              <a:sym typeface="Gill Sans"/>
            </a:endParaRPr>
          </a:p>
          <a:p>
            <a:pPr marL="0" marR="0" lvl="0" indent="0" algn="l" rtl="0">
              <a:lnSpc>
                <a:spcPct val="100000"/>
              </a:lnSpc>
              <a:spcBef>
                <a:spcPts val="0"/>
              </a:spcBef>
              <a:spcAft>
                <a:spcPts val="0"/>
              </a:spcAft>
              <a:buClr>
                <a:srgbClr val="FFFFFF"/>
              </a:buClr>
              <a:buSzPts val="1000"/>
              <a:buFont typeface="Gill Sans"/>
              <a:buNone/>
            </a:pPr>
            <a:endParaRPr sz="1000" b="0" i="0" u="none">
              <a:solidFill>
                <a:srgbClr val="7575D1"/>
              </a:solidFill>
              <a:latin typeface="Gill Sans"/>
              <a:ea typeface="Gill Sans"/>
              <a:cs typeface="Gill Sans"/>
              <a:sym typeface="Gill Sans"/>
            </a:endParaRPr>
          </a:p>
          <a:p>
            <a:pPr marL="0" marR="0" lvl="0" indent="0" algn="l" rtl="0">
              <a:lnSpc>
                <a:spcPct val="100000"/>
              </a:lnSpc>
              <a:spcBef>
                <a:spcPts val="0"/>
              </a:spcBef>
              <a:spcAft>
                <a:spcPts val="0"/>
              </a:spcAft>
              <a:buNone/>
            </a:pPr>
            <a:endParaRPr sz="1000" b="0" i="0" u="none">
              <a:solidFill>
                <a:srgbClr val="7575D1"/>
              </a:solidFill>
              <a:latin typeface="Gill Sans"/>
              <a:ea typeface="Gill Sans"/>
              <a:cs typeface="Gill Sans"/>
              <a:sym typeface="Gill Sans"/>
            </a:endParaRPr>
          </a:p>
        </p:txBody>
      </p:sp>
      <p:sp>
        <p:nvSpPr>
          <p:cNvPr id="434" name="Google Shape;434;p39"/>
          <p:cNvSpPr txBox="1"/>
          <p:nvPr/>
        </p:nvSpPr>
        <p:spPr>
          <a:xfrm>
            <a:off x="4725987" y="1065212"/>
            <a:ext cx="3625850" cy="3279775"/>
          </a:xfrm>
          <a:prstGeom prst="rect">
            <a:avLst/>
          </a:prstGeom>
          <a:noFill/>
          <a:ln>
            <a:noFill/>
          </a:ln>
        </p:spPr>
        <p:txBody>
          <a:bodyPr spcFirstLastPara="1" wrap="square" lIns="48125" tIns="24050" rIns="48125" bIns="24050" anchor="t" anchorCtr="0">
            <a:spAutoFit/>
          </a:bodyPr>
          <a:lstStyle/>
          <a:p>
            <a:pPr marL="0" marR="0" lvl="0" indent="0" algn="ctr" rtl="0">
              <a:lnSpc>
                <a:spcPct val="100000"/>
              </a:lnSpc>
              <a:spcBef>
                <a:spcPts val="0"/>
              </a:spcBef>
              <a:spcAft>
                <a:spcPts val="0"/>
              </a:spcAft>
              <a:buClr>
                <a:srgbClr val="FFCC66"/>
              </a:buClr>
              <a:buSzPts val="1000"/>
              <a:buFont typeface="Gill Sans"/>
              <a:buNone/>
            </a:pPr>
            <a:r>
              <a:rPr lang="en-US" sz="1000" b="0" i="0" u="none">
                <a:solidFill>
                  <a:srgbClr val="FFCC66"/>
                </a:solidFill>
                <a:latin typeface="Gill Sans"/>
                <a:ea typeface="Gill Sans"/>
                <a:cs typeface="Gill Sans"/>
                <a:sym typeface="Gill Sans"/>
              </a:rPr>
              <a:t>Continue new Contributors and Translators here</a:t>
            </a:r>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ctr" rtl="0">
              <a:lnSpc>
                <a:spcPct val="100000"/>
              </a:lnSpc>
              <a:spcBef>
                <a:spcPts val="0"/>
              </a:spcBef>
              <a:spcAft>
                <a:spcPts val="0"/>
              </a:spcAft>
              <a:buClr>
                <a:srgbClr val="FFFFFF"/>
              </a:buClr>
              <a:buSzPts val="1000"/>
              <a:buFont typeface="Gill Sans"/>
              <a:buNone/>
            </a:pPr>
            <a:endParaRPr sz="1000" b="0" i="0" u="none">
              <a:solidFill>
                <a:schemeClr val="lt1"/>
              </a:solidFill>
              <a:latin typeface="Gill Sans"/>
              <a:ea typeface="Gill Sans"/>
              <a:cs typeface="Gill Sans"/>
              <a:sym typeface="Gill Sans"/>
            </a:endParaRPr>
          </a:p>
          <a:p>
            <a:pPr marL="0" marR="0" lvl="0" indent="0" algn="l" rtl="0">
              <a:lnSpc>
                <a:spcPct val="100000"/>
              </a:lnSpc>
              <a:spcBef>
                <a:spcPts val="0"/>
              </a:spcBef>
              <a:spcAft>
                <a:spcPts val="0"/>
              </a:spcAft>
              <a:buNone/>
            </a:pPr>
            <a:endParaRPr sz="1000" b="0" i="0" u="none">
              <a:solidFill>
                <a:schemeClr val="lt1"/>
              </a:solidFill>
              <a:latin typeface="Gill Sans"/>
              <a:ea typeface="Gill Sans"/>
              <a:cs typeface="Gill Sans"/>
              <a:sym typeface="Gill Sans"/>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0"/>
          <p:cNvSpPr txBox="1">
            <a:spLocks noGrp="1"/>
          </p:cNvSpPr>
          <p:nvPr>
            <p:ph type="title"/>
          </p:nvPr>
        </p:nvSpPr>
        <p:spPr>
          <a:xfrm>
            <a:off x="849312" y="361950"/>
            <a:ext cx="7445375" cy="533400"/>
          </a:xfrm>
          <a:prstGeom prst="rect">
            <a:avLst/>
          </a:prstGeom>
          <a:noFill/>
          <a:ln>
            <a:noFill/>
          </a:ln>
        </p:spPr>
        <p:txBody>
          <a:bodyPr spcFirstLastPara="1" wrap="square" lIns="50800" tIns="50800" rIns="50800" bIns="50800" anchor="ctr" anchorCtr="0">
            <a:noAutofit/>
          </a:bodyPr>
          <a:lstStyle/>
          <a:p>
            <a:pPr marL="0" lvl="0" indent="0" algn="ctr" rtl="0">
              <a:lnSpc>
                <a:spcPct val="100000"/>
              </a:lnSpc>
              <a:spcBef>
                <a:spcPts val="0"/>
              </a:spcBef>
              <a:spcAft>
                <a:spcPts val="0"/>
              </a:spcAft>
              <a:buClr>
                <a:srgbClr val="00FF00"/>
              </a:buClr>
              <a:buSzPts val="4300"/>
              <a:buFont typeface="Gill Sans"/>
              <a:buNone/>
            </a:pPr>
            <a:r>
              <a:rPr lang="en-US" sz="4300" b="0" i="0" u="none">
                <a:solidFill>
                  <a:srgbClr val="00FF00"/>
                </a:solidFill>
                <a:latin typeface="Gill Sans"/>
                <a:ea typeface="Gill Sans"/>
                <a:cs typeface="Gill Sans"/>
                <a:sym typeface="Gill Sans"/>
              </a:rPr>
              <a:t>Additional Source Information</a:t>
            </a:r>
            <a:endParaRPr/>
          </a:p>
        </p:txBody>
      </p:sp>
      <p:sp>
        <p:nvSpPr>
          <p:cNvPr id="440" name="Google Shape;440;p40"/>
          <p:cNvSpPr txBox="1">
            <a:spLocks noGrp="1"/>
          </p:cNvSpPr>
          <p:nvPr>
            <p:ph type="body" idx="1"/>
          </p:nvPr>
        </p:nvSpPr>
        <p:spPr>
          <a:xfrm>
            <a:off x="849312" y="1123950"/>
            <a:ext cx="7445375" cy="3348037"/>
          </a:xfrm>
          <a:prstGeom prst="rect">
            <a:avLst/>
          </a:prstGeom>
          <a:noFill/>
          <a:ln>
            <a:noFill/>
          </a:ln>
        </p:spPr>
        <p:txBody>
          <a:bodyPr spcFirstLastPara="1" wrap="square" lIns="50800" tIns="50800" rIns="50800" bIns="50800" anchor="t" anchorCtr="0">
            <a:noAutofit/>
          </a:bodyPr>
          <a:lstStyle/>
          <a:p>
            <a:pPr marL="406400" marR="0" lvl="0" indent="-303212" algn="l" rtl="0">
              <a:lnSpc>
                <a:spcPct val="100000"/>
              </a:lnSpc>
              <a:spcBef>
                <a:spcPts val="0"/>
              </a:spcBef>
              <a:spcAft>
                <a:spcPts val="0"/>
              </a:spcAft>
              <a:buClr>
                <a:schemeClr val="lt1"/>
              </a:buClr>
              <a:buSzPts val="1881"/>
              <a:buFont typeface="Gill Sans"/>
              <a:buChar char="•"/>
            </a:pPr>
            <a:r>
              <a:rPr lang="en-US" sz="1100" b="0" i="0" u="none">
                <a:solidFill>
                  <a:schemeClr val="lt1"/>
                </a:solidFill>
                <a:latin typeface="Gill Sans"/>
                <a:ea typeface="Gill Sans"/>
                <a:cs typeface="Gill Sans"/>
                <a:sym typeface="Gill Sans"/>
              </a:rPr>
              <a:t>Snowman Cookie Cutter" by Didriks is licensed under CC BY</a:t>
            </a:r>
            <a:br>
              <a:rPr lang="en-US" sz="1100" b="0" i="0" u="none">
                <a:solidFill>
                  <a:schemeClr val="lt1"/>
                </a:solidFill>
                <a:latin typeface="Gill Sans"/>
                <a:ea typeface="Gill Sans"/>
                <a:cs typeface="Gill Sans"/>
                <a:sym typeface="Gill Sans"/>
              </a:rPr>
            </a:br>
            <a:r>
              <a:rPr lang="en-US" sz="1100" b="0" i="0" u="sng">
                <a:solidFill>
                  <a:schemeClr val="lt1"/>
                </a:solidFill>
                <a:latin typeface="Gill Sans"/>
                <a:ea typeface="Gill Sans"/>
                <a:cs typeface="Gill Sans"/>
                <a:sym typeface="Gill Sans"/>
                <a:hlinkClick r:id="rId3">
                  <a:extLst>
                    <a:ext uri="{A12FA001-AC4F-418D-AE19-62706E023703}">
                      <ahyp:hlinkClr xmlns:ahyp="http://schemas.microsoft.com/office/drawing/2018/hyperlinkcolor" val="tx"/>
                    </a:ext>
                  </a:extLst>
                </a:hlinkClick>
              </a:rPr>
              <a:t>https://www.flickr.com/photos/dinnerseries/23570475099</a:t>
            </a:r>
            <a:endParaRPr/>
          </a:p>
          <a:p>
            <a:pPr marL="406400" marR="0" lvl="0" indent="-303212" algn="l" rtl="0">
              <a:lnSpc>
                <a:spcPct val="100000"/>
              </a:lnSpc>
              <a:spcBef>
                <a:spcPts val="1300"/>
              </a:spcBef>
              <a:spcAft>
                <a:spcPts val="0"/>
              </a:spcAft>
              <a:buClr>
                <a:schemeClr val="lt1"/>
              </a:buClr>
              <a:buSzPts val="1881"/>
              <a:buFont typeface="Gill Sans"/>
              <a:buChar char="•"/>
            </a:pPr>
            <a:r>
              <a:rPr lang="en-US" sz="1100" b="0" i="0" u="none">
                <a:solidFill>
                  <a:schemeClr val="lt1"/>
                </a:solidFill>
                <a:latin typeface="Gill Sans"/>
                <a:ea typeface="Gill Sans"/>
                <a:cs typeface="Gill Sans"/>
                <a:sym typeface="Gill Sans"/>
              </a:rPr>
              <a:t>Photo from the television program </a:t>
            </a:r>
            <a:r>
              <a:rPr lang="en-US" sz="1100" b="0" i="1" u="none">
                <a:solidFill>
                  <a:schemeClr val="lt1"/>
                </a:solidFill>
                <a:latin typeface="Gill Sans"/>
                <a:ea typeface="Gill Sans"/>
                <a:cs typeface="Gill Sans"/>
                <a:sym typeface="Gill Sans"/>
              </a:rPr>
              <a:t>Lassie</a:t>
            </a:r>
            <a:r>
              <a:rPr lang="en-US" sz="1100" b="0" i="0" u="none">
                <a:solidFill>
                  <a:schemeClr val="lt1"/>
                </a:solidFill>
                <a:latin typeface="Gill Sans"/>
                <a:ea typeface="Gill Sans"/>
                <a:cs typeface="Gill Sans"/>
                <a:sym typeface="Gill Sans"/>
              </a:rPr>
              <a:t>. Lassie watches as Jeff (Tommy Rettig) works on his bike is Public Domain</a:t>
            </a:r>
            <a:br>
              <a:rPr lang="en-US" sz="1100" b="0" i="0" u="none">
                <a:solidFill>
                  <a:schemeClr val="lt1"/>
                </a:solidFill>
                <a:latin typeface="Gill Sans"/>
                <a:ea typeface="Gill Sans"/>
                <a:cs typeface="Gill Sans"/>
                <a:sym typeface="Gill Sans"/>
              </a:rPr>
            </a:br>
            <a:r>
              <a:rPr lang="en-US" sz="1100" b="0" i="0" u="sng">
                <a:solidFill>
                  <a:schemeClr val="lt1"/>
                </a:solidFill>
                <a:latin typeface="Gill Sans"/>
                <a:ea typeface="Gill Sans"/>
                <a:cs typeface="Gill Sans"/>
                <a:sym typeface="Gill Sans"/>
                <a:hlinkClick r:id="rId4">
                  <a:extLst>
                    <a:ext uri="{A12FA001-AC4F-418D-AE19-62706E023703}">
                      <ahyp:hlinkClr xmlns:ahyp="http://schemas.microsoft.com/office/drawing/2018/hyperlinkcolor" val="tx"/>
                    </a:ext>
                  </a:extLst>
                </a:hlinkClick>
              </a:rPr>
              <a:t>https://en.wikipedia.org/wiki/Lassie#/media/File:Lassie_and_Tommy_Rettig_1956.JPG</a:t>
            </a:r>
            <a:endParaRPr/>
          </a:p>
          <a:p>
            <a:pPr marL="406400" marR="0" lvl="0" indent="-183769" algn="l" rtl="0">
              <a:spcBef>
                <a:spcPts val="1313"/>
              </a:spcBef>
              <a:spcAft>
                <a:spcPts val="0"/>
              </a:spcAft>
              <a:buClr>
                <a:schemeClr val="lt1"/>
              </a:buClr>
              <a:buSzPts val="1881"/>
              <a:buFont typeface="Gill Sans"/>
              <a:buNone/>
            </a:pPr>
            <a:endParaRPr sz="1100" b="0" i="0" u="sng">
              <a:solidFill>
                <a:schemeClr val="lt1"/>
              </a:solidFill>
              <a:latin typeface="Gill Sans"/>
              <a:ea typeface="Gill Sans"/>
              <a:cs typeface="Gill Sans"/>
              <a:sym typeface="Gill Sans"/>
              <a:hlinkClick r:id="rId4">
                <a:extLst>
                  <a:ext uri="{A12FA001-AC4F-418D-AE19-62706E023703}">
                    <ahyp:hlinkClr xmlns:ahyp="http://schemas.microsoft.com/office/drawing/2018/hyperlinkcolor" val="tx"/>
                  </a:ext>
                </a:extLst>
              </a:hlinkClick>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gd7696d76aa_0_1566"/>
          <p:cNvSpPr txBox="1">
            <a:spLocks noGrp="1"/>
          </p:cNvSpPr>
          <p:nvPr>
            <p:ph type="title"/>
          </p:nvPr>
        </p:nvSpPr>
        <p:spPr>
          <a:xfrm>
            <a:off x="849312" y="2040000"/>
            <a:ext cx="7445400" cy="10635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Thank you</a:t>
            </a:r>
            <a:endParaRPr sz="4200">
              <a:solidFill>
                <a:srgbClr val="FFCC66"/>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gd7696d76aa_0_1160"/>
          <p:cNvSpPr txBox="1">
            <a:spLocks noGrp="1"/>
          </p:cNvSpPr>
          <p:nvPr>
            <p:ph type="title"/>
          </p:nvPr>
        </p:nvSpPr>
        <p:spPr>
          <a:xfrm>
            <a:off x="1303800" y="598575"/>
            <a:ext cx="7030500" cy="6423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Intro to OOP</a:t>
            </a:r>
            <a:endParaRPr sz="4200">
              <a:solidFill>
                <a:srgbClr val="FFCC66"/>
              </a:solidFill>
            </a:endParaRPr>
          </a:p>
        </p:txBody>
      </p:sp>
      <p:sp>
        <p:nvSpPr>
          <p:cNvPr id="76" name="Google Shape;76;gd7696d76aa_0_1160"/>
          <p:cNvSpPr txBox="1">
            <a:spLocks noGrp="1"/>
          </p:cNvSpPr>
          <p:nvPr>
            <p:ph type="body" idx="1"/>
          </p:nvPr>
        </p:nvSpPr>
        <p:spPr>
          <a:xfrm>
            <a:off x="1303800" y="1240875"/>
            <a:ext cx="7255200" cy="3571200"/>
          </a:xfrm>
          <a:prstGeom prst="rect">
            <a:avLst/>
          </a:prstGeom>
        </p:spPr>
        <p:txBody>
          <a:bodyPr spcFirstLastPara="1" wrap="square" lIns="50800" tIns="50800" rIns="50800" bIns="50800" anchor="ctr" anchorCtr="0">
            <a:noAutofit/>
          </a:bodyPr>
          <a:lstStyle/>
          <a:p>
            <a:pPr marL="457200" lvl="0" indent="-355600" algn="just" rtl="0">
              <a:spcBef>
                <a:spcPts val="1000"/>
              </a:spcBef>
              <a:spcAft>
                <a:spcPts val="0"/>
              </a:spcAft>
              <a:buClr>
                <a:srgbClr val="FFFFFF"/>
              </a:buClr>
              <a:buSzPts val="2000"/>
              <a:buChar char="•"/>
            </a:pPr>
            <a:r>
              <a:rPr lang="en-US">
                <a:solidFill>
                  <a:srgbClr val="FFFFFF"/>
                </a:solidFill>
              </a:rPr>
              <a:t>From our class, we can create object instances — objects that contain the data and functionality defined in the class. </a:t>
            </a:r>
            <a:endParaRPr>
              <a:solidFill>
                <a:srgbClr val="FFFFFF"/>
              </a:solidFill>
            </a:endParaRPr>
          </a:p>
          <a:p>
            <a:pPr marL="457200" lvl="0" indent="-355600" algn="just" rtl="0">
              <a:spcBef>
                <a:spcPts val="1000"/>
              </a:spcBef>
              <a:spcAft>
                <a:spcPts val="1000"/>
              </a:spcAft>
              <a:buClr>
                <a:srgbClr val="FFFFFF"/>
              </a:buClr>
              <a:buSzPts val="2000"/>
              <a:buChar char="•"/>
            </a:pPr>
            <a:r>
              <a:rPr lang="en-US">
                <a:solidFill>
                  <a:srgbClr val="FFFFFF"/>
                </a:solidFill>
              </a:rPr>
              <a:t>From our Person class, we can now create some actual people:</a:t>
            </a:r>
            <a:endParaRPr>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gd7696d76aa_0_1165"/>
          <p:cNvSpPr txBox="1">
            <a:spLocks noGrp="1"/>
          </p:cNvSpPr>
          <p:nvPr>
            <p:ph type="title"/>
          </p:nvPr>
        </p:nvSpPr>
        <p:spPr>
          <a:xfrm>
            <a:off x="1303800" y="598575"/>
            <a:ext cx="7030500" cy="6423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Intro to OOP</a:t>
            </a:r>
            <a:endParaRPr sz="4200">
              <a:solidFill>
                <a:srgbClr val="FFCC66"/>
              </a:solidFill>
            </a:endParaRPr>
          </a:p>
        </p:txBody>
      </p:sp>
      <p:sp>
        <p:nvSpPr>
          <p:cNvPr id="82" name="Google Shape;82;gd7696d76aa_0_1165"/>
          <p:cNvSpPr txBox="1">
            <a:spLocks noGrp="1"/>
          </p:cNvSpPr>
          <p:nvPr>
            <p:ph type="body" idx="1"/>
          </p:nvPr>
        </p:nvSpPr>
        <p:spPr>
          <a:xfrm>
            <a:off x="1303800" y="1387400"/>
            <a:ext cx="7255200" cy="3525000"/>
          </a:xfrm>
          <a:prstGeom prst="rect">
            <a:avLst/>
          </a:prstGeom>
        </p:spPr>
        <p:txBody>
          <a:bodyPr spcFirstLastPara="1" wrap="square" lIns="50800" tIns="50800" rIns="50800" bIns="50800" anchor="ctr" anchorCtr="0">
            <a:noAutofit/>
          </a:bodyPr>
          <a:lstStyle/>
          <a:p>
            <a:pPr marL="457200" lvl="0" indent="-330200" algn="just" rtl="0">
              <a:spcBef>
                <a:spcPts val="1000"/>
              </a:spcBef>
              <a:spcAft>
                <a:spcPts val="1000"/>
              </a:spcAft>
              <a:buClr>
                <a:srgbClr val="000000"/>
              </a:buClr>
              <a:buSzPts val="1600"/>
              <a:buChar char="•"/>
            </a:pPr>
            <a:r>
              <a:rPr lang="en-US" sz="1600">
                <a:solidFill>
                  <a:srgbClr val="000000"/>
                </a:solidFill>
              </a:rPr>
              <a:t>As shown -</a:t>
            </a:r>
            <a:endParaRPr sz="1600">
              <a:solidFill>
                <a:srgbClr val="000000"/>
              </a:solidFill>
            </a:endParaRPr>
          </a:p>
        </p:txBody>
      </p:sp>
      <p:pic>
        <p:nvPicPr>
          <p:cNvPr id="83" name="Google Shape;83;gd7696d76aa_0_1165"/>
          <p:cNvPicPr preferRelativeResize="0"/>
          <p:nvPr/>
        </p:nvPicPr>
        <p:blipFill>
          <a:blip r:embed="rId3">
            <a:alphaModFix/>
          </a:blip>
          <a:stretch>
            <a:fillRect/>
          </a:stretch>
        </p:blipFill>
        <p:spPr>
          <a:xfrm>
            <a:off x="0" y="1956749"/>
            <a:ext cx="9143999" cy="318675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88" name="Google Shape;88;gd7696d76aa_0_1171"/>
          <p:cNvSpPr txBox="1">
            <a:spLocks noGrp="1"/>
          </p:cNvSpPr>
          <p:nvPr>
            <p:ph type="title"/>
          </p:nvPr>
        </p:nvSpPr>
        <p:spPr>
          <a:xfrm>
            <a:off x="1303800" y="598575"/>
            <a:ext cx="7030500" cy="6423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Intro to OOP</a:t>
            </a:r>
            <a:endParaRPr sz="4200">
              <a:solidFill>
                <a:srgbClr val="FFCC66"/>
              </a:solidFill>
            </a:endParaRPr>
          </a:p>
        </p:txBody>
      </p:sp>
      <p:sp>
        <p:nvSpPr>
          <p:cNvPr id="89" name="Google Shape;89;gd7696d76aa_0_1171"/>
          <p:cNvSpPr txBox="1">
            <a:spLocks noGrp="1"/>
          </p:cNvSpPr>
          <p:nvPr>
            <p:ph type="body" idx="1"/>
          </p:nvPr>
        </p:nvSpPr>
        <p:spPr>
          <a:xfrm>
            <a:off x="1303800" y="1387400"/>
            <a:ext cx="7255200" cy="3525000"/>
          </a:xfrm>
          <a:prstGeom prst="rect">
            <a:avLst/>
          </a:prstGeom>
        </p:spPr>
        <p:txBody>
          <a:bodyPr spcFirstLastPara="1" wrap="square" lIns="50800" tIns="50800" rIns="50800" bIns="50800" anchor="ctr" anchorCtr="0">
            <a:noAutofit/>
          </a:bodyPr>
          <a:lstStyle/>
          <a:p>
            <a:pPr marL="457200" lvl="0" indent="-355600" algn="just" rtl="0">
              <a:spcBef>
                <a:spcPts val="1000"/>
              </a:spcBef>
              <a:spcAft>
                <a:spcPts val="0"/>
              </a:spcAft>
              <a:buClr>
                <a:srgbClr val="FFFFFF"/>
              </a:buClr>
              <a:buSzPts val="2000"/>
              <a:buChar char="•"/>
            </a:pPr>
            <a:r>
              <a:rPr lang="en-US">
                <a:solidFill>
                  <a:srgbClr val="FFFFFF"/>
                </a:solidFill>
              </a:rPr>
              <a:t>When an object instance is created from a class, the class's </a:t>
            </a:r>
            <a:r>
              <a:rPr lang="en-US" b="1">
                <a:solidFill>
                  <a:srgbClr val="FFFFFF"/>
                </a:solidFill>
              </a:rPr>
              <a:t>constructor function</a:t>
            </a:r>
            <a:r>
              <a:rPr lang="en-US">
                <a:solidFill>
                  <a:srgbClr val="FFFFFF"/>
                </a:solidFill>
              </a:rPr>
              <a:t> is run to create it. </a:t>
            </a:r>
            <a:endParaRPr>
              <a:solidFill>
                <a:srgbClr val="FFFFFF"/>
              </a:solidFill>
            </a:endParaRPr>
          </a:p>
          <a:p>
            <a:pPr marL="457200" lvl="0" indent="-355600" algn="just" rtl="0">
              <a:spcBef>
                <a:spcPts val="1000"/>
              </a:spcBef>
              <a:spcAft>
                <a:spcPts val="0"/>
              </a:spcAft>
              <a:buClr>
                <a:srgbClr val="FFFFFF"/>
              </a:buClr>
              <a:buSzPts val="2000"/>
              <a:buChar char="•"/>
            </a:pPr>
            <a:r>
              <a:rPr lang="en-US">
                <a:solidFill>
                  <a:srgbClr val="FFFFFF"/>
                </a:solidFill>
              </a:rPr>
              <a:t>This process of creating an object instance from a class is called </a:t>
            </a:r>
            <a:r>
              <a:rPr lang="en-US" b="1">
                <a:solidFill>
                  <a:srgbClr val="FFFFFF"/>
                </a:solidFill>
              </a:rPr>
              <a:t>instantiation </a:t>
            </a:r>
            <a:r>
              <a:rPr lang="en-US">
                <a:solidFill>
                  <a:srgbClr val="FFFFFF"/>
                </a:solidFill>
              </a:rPr>
              <a:t>— the object instance is instantiated from the class.</a:t>
            </a:r>
            <a:endParaRPr>
              <a:solidFill>
                <a:srgbClr val="FFFFFF"/>
              </a:solidFill>
            </a:endParaRPr>
          </a:p>
          <a:p>
            <a:pPr marL="0" lvl="0" indent="0" algn="just" rtl="0">
              <a:spcBef>
                <a:spcPts val="1000"/>
              </a:spcBef>
              <a:spcAft>
                <a:spcPts val="1000"/>
              </a:spcAft>
              <a:buNone/>
            </a:pP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gd7696d76aa_0_1464"/>
          <p:cNvSpPr txBox="1">
            <a:spLocks noGrp="1"/>
          </p:cNvSpPr>
          <p:nvPr>
            <p:ph type="title"/>
          </p:nvPr>
        </p:nvSpPr>
        <p:spPr>
          <a:xfrm>
            <a:off x="1303800" y="598575"/>
            <a:ext cx="7030500" cy="642300"/>
          </a:xfrm>
          <a:prstGeom prst="rect">
            <a:avLst/>
          </a:prstGeom>
        </p:spPr>
        <p:txBody>
          <a:bodyPr spcFirstLastPara="1" wrap="square" lIns="50800" tIns="50800" rIns="50800" bIns="50800" anchor="ctr" anchorCtr="0">
            <a:noAutofit/>
          </a:bodyPr>
          <a:lstStyle/>
          <a:p>
            <a:pPr marL="0" lvl="0" indent="0" algn="ctr" rtl="0">
              <a:spcBef>
                <a:spcPts val="0"/>
              </a:spcBef>
              <a:spcAft>
                <a:spcPts val="0"/>
              </a:spcAft>
              <a:buNone/>
            </a:pPr>
            <a:r>
              <a:rPr lang="en-US" sz="4200">
                <a:solidFill>
                  <a:srgbClr val="FFCC66"/>
                </a:solidFill>
              </a:rPr>
              <a:t>Intro to OOP</a:t>
            </a:r>
            <a:endParaRPr sz="4200">
              <a:solidFill>
                <a:srgbClr val="FFCC66"/>
              </a:solidFill>
            </a:endParaRPr>
          </a:p>
        </p:txBody>
      </p:sp>
      <p:sp>
        <p:nvSpPr>
          <p:cNvPr id="95" name="Google Shape;95;gd7696d76aa_0_1464"/>
          <p:cNvSpPr txBox="1">
            <a:spLocks noGrp="1"/>
          </p:cNvSpPr>
          <p:nvPr>
            <p:ph type="body" idx="1"/>
          </p:nvPr>
        </p:nvSpPr>
        <p:spPr>
          <a:xfrm>
            <a:off x="1303800" y="1387400"/>
            <a:ext cx="7255200" cy="3525000"/>
          </a:xfrm>
          <a:prstGeom prst="rect">
            <a:avLst/>
          </a:prstGeom>
        </p:spPr>
        <p:txBody>
          <a:bodyPr spcFirstLastPara="1" wrap="square" lIns="50800" tIns="50800" rIns="50800" bIns="50800" anchor="ctr" anchorCtr="0">
            <a:noAutofit/>
          </a:bodyPr>
          <a:lstStyle/>
          <a:p>
            <a:pPr marL="457200" lvl="0" indent="-445769" algn="just" rtl="0">
              <a:spcBef>
                <a:spcPts val="1000"/>
              </a:spcBef>
              <a:spcAft>
                <a:spcPts val="0"/>
              </a:spcAft>
              <a:buClr>
                <a:srgbClr val="FFFFFF"/>
              </a:buClr>
              <a:buSzPts val="3420"/>
              <a:buChar char="•"/>
            </a:pPr>
            <a:r>
              <a:rPr lang="en-US">
                <a:solidFill>
                  <a:srgbClr val="FFFFFF"/>
                </a:solidFill>
              </a:rPr>
              <a:t>Now we may not want generic people — we want teachers and students, which are both more specific types of people. </a:t>
            </a:r>
            <a:endParaRPr>
              <a:solidFill>
                <a:srgbClr val="FFFFFF"/>
              </a:solidFill>
            </a:endParaRPr>
          </a:p>
          <a:p>
            <a:pPr marL="457200" lvl="0" indent="-445769" algn="just" rtl="0">
              <a:spcBef>
                <a:spcPts val="0"/>
              </a:spcBef>
              <a:spcAft>
                <a:spcPts val="0"/>
              </a:spcAft>
              <a:buClr>
                <a:srgbClr val="FFFFFF"/>
              </a:buClr>
              <a:buSzPts val="3420"/>
              <a:buChar char="•"/>
            </a:pPr>
            <a:r>
              <a:rPr lang="en-US">
                <a:solidFill>
                  <a:srgbClr val="FFFFFF"/>
                </a:solidFill>
              </a:rPr>
              <a:t>In OOP, we can create new classes based on other classes — these new child classes (also known as subclasses) can be made to inherit the data and code features of their parent class, so you can reuse functionality common to all the object types rather than having to duplicate it.  </a:t>
            </a:r>
            <a:endParaRPr>
              <a:solidFill>
                <a:srgbClr val="FFFFFF"/>
              </a:solidFill>
            </a:endParaRPr>
          </a:p>
          <a:p>
            <a:pPr marL="457200" lvl="0" indent="-445769" algn="just" rtl="0">
              <a:spcBef>
                <a:spcPts val="0"/>
              </a:spcBef>
              <a:spcAft>
                <a:spcPts val="0"/>
              </a:spcAft>
              <a:buClr>
                <a:srgbClr val="FFFFFF"/>
              </a:buClr>
              <a:buSzPts val="3420"/>
              <a:buChar char="•"/>
            </a:pPr>
            <a:r>
              <a:rPr lang="en-US">
                <a:solidFill>
                  <a:srgbClr val="FFFFFF"/>
                </a:solidFill>
              </a:rPr>
              <a:t>Where functionality differs between classes, you can define specialized features directly on them as needed.</a:t>
            </a:r>
            <a:endParaRPr>
              <a:solidFill>
                <a:srgbClr val="FFFFFF"/>
              </a:solidFill>
            </a:endParaRPr>
          </a:p>
        </p:txBody>
      </p:sp>
    </p:spTree>
  </p:cSld>
  <p:clrMapOvr>
    <a:masterClrMapping/>
  </p:clrMapOvr>
</p:sld>
</file>

<file path=ppt/theme/theme1.xml><?xml version="1.0" encoding="utf-8"?>
<a:theme xmlns:a="http://schemas.openxmlformats.org/drawingml/2006/main" name="Title &amp; Subtitle">
  <a:themeElements>
    <a:clrScheme name="">
      <a:dk1>
        <a:srgbClr val="808080"/>
      </a:dk1>
      <a:lt1>
        <a:srgbClr val="FFFFFF"/>
      </a:lt1>
      <a:dk2>
        <a:srgbClr val="000000"/>
      </a:dk2>
      <a:lt2>
        <a:srgbClr val="000000"/>
      </a:lt2>
      <a:accent1>
        <a:srgbClr val="BBE0E3"/>
      </a:accent1>
      <a:accent2>
        <a:srgbClr val="333399"/>
      </a:accent2>
      <a:accent3>
        <a:srgbClr val="AAAAAA"/>
      </a:accent3>
      <a:accent4>
        <a:srgbClr val="DADADA"/>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itle &amp; Bullets">
  <a:themeElements>
    <a:clrScheme name="">
      <a:dk1>
        <a:srgbClr val="808080"/>
      </a:dk1>
      <a:lt1>
        <a:srgbClr val="FFFFFF"/>
      </a:lt1>
      <a:dk2>
        <a:srgbClr val="000000"/>
      </a:dk2>
      <a:lt2>
        <a:srgbClr val="000000"/>
      </a:lt2>
      <a:accent1>
        <a:srgbClr val="FFFFFF"/>
      </a:accent1>
      <a:accent2>
        <a:srgbClr val="333399"/>
      </a:accent2>
      <a:accent3>
        <a:srgbClr val="AAAAAA"/>
      </a:accent3>
      <a:accent4>
        <a:srgbClr val="DADADA"/>
      </a:accent4>
      <a:accent5>
        <a:srgbClr val="FFFFF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3394</Words>
  <Application>Microsoft Office PowerPoint</Application>
  <PresentationFormat>On-screen Show (16:9)</PresentationFormat>
  <Paragraphs>365</Paragraphs>
  <Slides>52</Slides>
  <Notes>52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52</vt:i4>
      </vt:variant>
    </vt:vector>
  </HeadingPairs>
  <TitlesOfParts>
    <vt:vector size="59" baseType="lpstr">
      <vt:lpstr>Gill Sans</vt:lpstr>
      <vt:lpstr>Courier</vt:lpstr>
      <vt:lpstr>Arial</vt:lpstr>
      <vt:lpstr>Calibri</vt:lpstr>
      <vt:lpstr>Lato</vt:lpstr>
      <vt:lpstr>Title &amp; Subtitle</vt:lpstr>
      <vt:lpstr>Title &amp; Bullets</vt:lpstr>
      <vt:lpstr>PHP Object Oriented Programming (OOP)</vt:lpstr>
      <vt:lpstr>PHP =&gt; Object Oriented</vt:lpstr>
      <vt:lpstr>Intro to OOP</vt:lpstr>
      <vt:lpstr>Intro to OOP</vt:lpstr>
      <vt:lpstr>Intro to OOP</vt:lpstr>
      <vt:lpstr>Intro to OOP</vt:lpstr>
      <vt:lpstr>Intro to OOP</vt:lpstr>
      <vt:lpstr>Intro to OOP</vt:lpstr>
      <vt:lpstr>Intro to OOP</vt:lpstr>
      <vt:lpstr>Intro to OOP</vt:lpstr>
      <vt:lpstr>Intro to OOP</vt:lpstr>
      <vt:lpstr>Intro to OOP</vt:lpstr>
      <vt:lpstr>Object Oriented Programming (OOP)</vt:lpstr>
      <vt:lpstr>Definitions</vt:lpstr>
      <vt:lpstr>Terminology: Class</vt:lpstr>
      <vt:lpstr>Terminology: Instance</vt:lpstr>
      <vt:lpstr>Terminology: Method</vt:lpstr>
      <vt:lpstr>PowerPoint Presentation</vt:lpstr>
      <vt:lpstr>PowerPoint Presentation</vt:lpstr>
      <vt:lpstr>Making a Class / Objects</vt:lpstr>
      <vt:lpstr>PowerPoint Presentation</vt:lpstr>
      <vt:lpstr>PowerPoint Presentation</vt:lpstr>
      <vt:lpstr>Object Life Cycle</vt:lpstr>
      <vt:lpstr>Object Life Cycle</vt:lpstr>
      <vt:lpstr>Constructor</vt:lpstr>
      <vt:lpstr>PowerPoint Presentation</vt:lpstr>
      <vt:lpstr>Many Instances</vt:lpstr>
      <vt:lpstr>PowerPoint Presentation</vt:lpstr>
      <vt:lpstr>Definitions</vt:lpstr>
      <vt:lpstr>Inheritance</vt:lpstr>
      <vt:lpstr>Inheritance</vt:lpstr>
      <vt:lpstr>Terminology: Inheritance</vt:lpstr>
      <vt:lpstr>PowerPoint Presentation</vt:lpstr>
      <vt:lpstr>Definitions</vt:lpstr>
      <vt:lpstr>Visibility</vt:lpstr>
      <vt:lpstr>PowerPoint Presentation</vt:lpstr>
      <vt:lpstr>PowerPoint Presentation</vt:lpstr>
      <vt:lpstr>Summary</vt:lpstr>
      <vt:lpstr>Challenges</vt:lpstr>
      <vt:lpstr>Challenges</vt:lpstr>
      <vt:lpstr>Challenges</vt:lpstr>
      <vt:lpstr>Challenges</vt:lpstr>
      <vt:lpstr>Challenges</vt:lpstr>
      <vt:lpstr>Challenge 2: Sets</vt:lpstr>
      <vt:lpstr>Challenges</vt:lpstr>
      <vt:lpstr>Challenges</vt:lpstr>
      <vt:lpstr>Challenges</vt:lpstr>
      <vt:lpstr>Challenges</vt:lpstr>
      <vt:lpstr>Challenges</vt:lpstr>
      <vt:lpstr>Acknowledgements / Contributions</vt:lpstr>
      <vt:lpstr>Additional Source Information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PHP Object Oriented Programming (OOP)</dc:title>
  <dc:creator/>
  <cp:lastModifiedBy>Hassan, Arafat</cp:lastModifiedBy>
  <cp:revision>2</cp:revision>
  <dcterms:modified xsi:type="dcterms:W3CDTF">2023-10-30T12:01:17Z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a65e3ec-2057-4a1c-aac9-900f17f24dd1_Enabled">
    <vt:lpwstr>true</vt:lpwstr>
  </property>
  <property fmtid="{D5CDD505-2E9C-101B-9397-08002B2CF9AE}" pid="3" name="MSIP_Label_ba65e3ec-2057-4a1c-aac9-900f17f24dd1_SetDate">
    <vt:lpwstr>2023-10-30T11:49:43Z</vt:lpwstr>
  </property>
  <property fmtid="{D5CDD505-2E9C-101B-9397-08002B2CF9AE}" pid="4" name="MSIP_Label_ba65e3ec-2057-4a1c-aac9-900f17f24dd1_Method">
    <vt:lpwstr>Standard</vt:lpwstr>
  </property>
  <property fmtid="{D5CDD505-2E9C-101B-9397-08002B2CF9AE}" pid="5" name="MSIP_Label_ba65e3ec-2057-4a1c-aac9-900f17f24dd1_Name">
    <vt:lpwstr>defa4170-0d19-0005-0004-bc88714345d2</vt:lpwstr>
  </property>
  <property fmtid="{D5CDD505-2E9C-101B-9397-08002B2CF9AE}" pid="6" name="MSIP_Label_ba65e3ec-2057-4a1c-aac9-900f17f24dd1_SiteId">
    <vt:lpwstr>61f86c18-3283-4e11-ac6e-accd12e10ed4</vt:lpwstr>
  </property>
  <property fmtid="{D5CDD505-2E9C-101B-9397-08002B2CF9AE}" pid="7" name="MSIP_Label_ba65e3ec-2057-4a1c-aac9-900f17f24dd1_ActionId">
    <vt:lpwstr>a0e0cdfa-94b2-4041-a234-14c8c5af2c38</vt:lpwstr>
  </property>
  <property fmtid="{D5CDD505-2E9C-101B-9397-08002B2CF9AE}" pid="8" name="MSIP_Label_ba65e3ec-2057-4a1c-aac9-900f17f24dd1_ContentBits">
    <vt:lpwstr>0</vt:lpwstr>
  </property>
</Properties>
</file>

<file path=docProps/thumbnail.jpeg>
</file>